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1" r:id="rId6"/>
    <p:sldId id="260" r:id="rId7"/>
    <p:sldId id="268" r:id="rId8"/>
    <p:sldId id="264" r:id="rId9"/>
    <p:sldId id="269" r:id="rId10"/>
    <p:sldId id="265" r:id="rId11"/>
    <p:sldId id="266" r:id="rId12"/>
    <p:sldId id="262" r:id="rId13"/>
    <p:sldId id="267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9" r:id="rId22"/>
    <p:sldId id="263" r:id="rId23"/>
    <p:sldId id="270" r:id="rId24"/>
    <p:sldId id="278" r:id="rId2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604" autoAdjust="0"/>
  </p:normalViewPr>
  <p:slideViewPr>
    <p:cSldViewPr>
      <p:cViewPr varScale="1">
        <p:scale>
          <a:sx n="42" d="100"/>
          <a:sy n="42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97F4C1-472B-4FDE-AAFD-2D2FC8F8370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9745443F-070F-4B35-96B9-4287C36F894E}">
      <dgm:prSet phldrT="[文字]"/>
      <dgm:spPr/>
      <dgm:t>
        <a:bodyPr/>
        <a:lstStyle/>
        <a:p>
          <a:r>
            <a:rPr lang="en-US" altLang="zh-TW" dirty="0" smtClean="0"/>
            <a:t>Collection of tagged object</a:t>
          </a:r>
          <a:endParaRPr lang="zh-TW" altLang="en-US" dirty="0"/>
        </a:p>
      </dgm:t>
    </dgm:pt>
    <dgm:pt modelId="{B215A45C-AF15-4351-91CE-3DBCE8A7557D}" type="parTrans" cxnId="{03BAF4B9-C7D2-44F7-8AB7-3D4728E4885A}">
      <dgm:prSet/>
      <dgm:spPr/>
      <dgm:t>
        <a:bodyPr/>
        <a:lstStyle/>
        <a:p>
          <a:endParaRPr lang="zh-TW" altLang="en-US"/>
        </a:p>
      </dgm:t>
    </dgm:pt>
    <dgm:pt modelId="{5361B68B-B507-484E-9F2A-BA87588BD73E}" type="sibTrans" cxnId="{03BAF4B9-C7D2-44F7-8AB7-3D4728E4885A}">
      <dgm:prSet/>
      <dgm:spPr/>
      <dgm:t>
        <a:bodyPr/>
        <a:lstStyle/>
        <a:p>
          <a:endParaRPr lang="zh-TW" altLang="en-US"/>
        </a:p>
      </dgm:t>
    </dgm:pt>
    <dgm:pt modelId="{95596D31-45DC-4170-A2BC-D9324460CF24}">
      <dgm:prSet phldrT="[文字]"/>
      <dgm:spPr/>
      <dgm:t>
        <a:bodyPr/>
        <a:lstStyle/>
        <a:p>
          <a:r>
            <a:rPr lang="en-US" altLang="zh-TW" dirty="0" smtClean="0"/>
            <a:t>Geo-spatial feature vectors</a:t>
          </a:r>
          <a:endParaRPr lang="zh-TW" altLang="en-US" dirty="0"/>
        </a:p>
      </dgm:t>
    </dgm:pt>
    <dgm:pt modelId="{F9227893-308B-4E34-BEF5-CCB46BF41B43}" type="parTrans" cxnId="{4CB52C26-9F89-46BD-93A2-C848FCD895EC}">
      <dgm:prSet/>
      <dgm:spPr/>
      <dgm:t>
        <a:bodyPr/>
        <a:lstStyle/>
        <a:p>
          <a:endParaRPr lang="zh-TW" altLang="en-US"/>
        </a:p>
      </dgm:t>
    </dgm:pt>
    <dgm:pt modelId="{7CDD4FAB-3C6B-4C78-9C4C-E3EB0E1EB07E}" type="sibTrans" cxnId="{4CB52C26-9F89-46BD-93A2-C848FCD895EC}">
      <dgm:prSet/>
      <dgm:spPr/>
      <dgm:t>
        <a:bodyPr/>
        <a:lstStyle/>
        <a:p>
          <a:endParaRPr lang="zh-TW" altLang="en-US"/>
        </a:p>
      </dgm:t>
    </dgm:pt>
    <dgm:pt modelId="{8836C7B3-243A-46FE-8CAE-DC44568905B6}">
      <dgm:prSet phldrT="[文字]"/>
      <dgm:spPr/>
      <dgm:t>
        <a:bodyPr/>
        <a:lstStyle/>
        <a:p>
          <a:r>
            <a:rPr lang="en-US" altLang="zh-TW" dirty="0" smtClean="0"/>
            <a:t>Temporal feature vectors</a:t>
          </a:r>
          <a:endParaRPr lang="zh-TW" altLang="en-US" dirty="0"/>
        </a:p>
      </dgm:t>
    </dgm:pt>
    <dgm:pt modelId="{CB8380E3-F123-4E25-B86E-74BC1EB26F94}" type="parTrans" cxnId="{FE628311-57C5-42BC-999B-784B49B3C1BD}">
      <dgm:prSet/>
      <dgm:spPr/>
      <dgm:t>
        <a:bodyPr/>
        <a:lstStyle/>
        <a:p>
          <a:endParaRPr lang="zh-TW" altLang="en-US"/>
        </a:p>
      </dgm:t>
    </dgm:pt>
    <dgm:pt modelId="{4E3A7537-6F02-4481-846A-1A1CB13059FB}" type="sibTrans" cxnId="{FE628311-57C5-42BC-999B-784B49B3C1BD}">
      <dgm:prSet/>
      <dgm:spPr/>
      <dgm:t>
        <a:bodyPr/>
        <a:lstStyle/>
        <a:p>
          <a:endParaRPr lang="zh-TW" altLang="en-US"/>
        </a:p>
      </dgm:t>
    </dgm:pt>
    <dgm:pt modelId="{D9D36E60-8935-493B-B1EB-0AC6C6BA6555}">
      <dgm:prSet phldrT="[文字]"/>
      <dgm:spPr/>
      <dgm:t>
        <a:bodyPr/>
        <a:lstStyle/>
        <a:p>
          <a:r>
            <a:rPr lang="en-US" altLang="zh-TW" dirty="0" smtClean="0"/>
            <a:t>Geo-temporal feature</a:t>
          </a:r>
          <a:endParaRPr lang="zh-TW" altLang="en-US" dirty="0"/>
        </a:p>
      </dgm:t>
    </dgm:pt>
    <dgm:pt modelId="{9EA31445-F51F-4BE4-8446-65B2EC812489}" type="parTrans" cxnId="{2368F952-09AC-4E9D-898B-AD6A6271AE4B}">
      <dgm:prSet/>
      <dgm:spPr/>
      <dgm:t>
        <a:bodyPr/>
        <a:lstStyle/>
        <a:p>
          <a:endParaRPr lang="zh-TW" altLang="en-US"/>
        </a:p>
      </dgm:t>
    </dgm:pt>
    <dgm:pt modelId="{5B5F7531-838A-48EC-B6FB-BCD94015DE3E}" type="sibTrans" cxnId="{2368F952-09AC-4E9D-898B-AD6A6271AE4B}">
      <dgm:prSet/>
      <dgm:spPr/>
      <dgm:t>
        <a:bodyPr/>
        <a:lstStyle/>
        <a:p>
          <a:endParaRPr lang="zh-TW" altLang="en-US"/>
        </a:p>
      </dgm:t>
    </dgm:pt>
    <dgm:pt modelId="{671C9A44-876C-4034-8957-5B5ADDED57F7}">
      <dgm:prSet phldrT="[文字]"/>
      <dgm:spPr/>
      <dgm:t>
        <a:bodyPr/>
        <a:lstStyle/>
        <a:p>
          <a:r>
            <a:rPr lang="en-US" altLang="zh-TW" dirty="0" smtClean="0"/>
            <a:t>Co-occurrence feature</a:t>
          </a:r>
          <a:endParaRPr lang="zh-TW" altLang="en-US" dirty="0"/>
        </a:p>
      </dgm:t>
    </dgm:pt>
    <dgm:pt modelId="{11BDFD2E-2F26-45F9-82F8-5B9DB9683E65}" type="parTrans" cxnId="{879D5354-E770-4581-B6FE-5760C0422E12}">
      <dgm:prSet/>
      <dgm:spPr/>
      <dgm:t>
        <a:bodyPr/>
        <a:lstStyle/>
        <a:p>
          <a:endParaRPr lang="zh-TW" altLang="en-US"/>
        </a:p>
      </dgm:t>
    </dgm:pt>
    <dgm:pt modelId="{7E9542CC-9E9E-4819-9784-68B7BDF80B5A}" type="sibTrans" cxnId="{879D5354-E770-4581-B6FE-5760C0422E12}">
      <dgm:prSet/>
      <dgm:spPr/>
      <dgm:t>
        <a:bodyPr/>
        <a:lstStyle/>
        <a:p>
          <a:endParaRPr lang="zh-TW" altLang="en-US"/>
        </a:p>
      </dgm:t>
    </dgm:pt>
    <dgm:pt modelId="{D6A4E58E-79CE-4273-BA91-DF0725D9FDE7}" type="pres">
      <dgm:prSet presAssocID="{E397F4C1-472B-4FDE-AAFD-2D2FC8F837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05B3766-6E9C-4528-9AC6-B85C8054B84B}" type="pres">
      <dgm:prSet presAssocID="{9745443F-070F-4B35-96B9-4287C36F894E}" presName="root1" presStyleCnt="0"/>
      <dgm:spPr/>
    </dgm:pt>
    <dgm:pt modelId="{4322C081-63A6-49A8-B193-4B5FF74463F3}" type="pres">
      <dgm:prSet presAssocID="{9745443F-070F-4B35-96B9-4287C36F894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368CE56-98FE-499C-AA0E-BC50DD54E146}" type="pres">
      <dgm:prSet presAssocID="{9745443F-070F-4B35-96B9-4287C36F894E}" presName="level2hierChild" presStyleCnt="0"/>
      <dgm:spPr/>
    </dgm:pt>
    <dgm:pt modelId="{E896FDAB-B899-4707-A86D-D5F83F157F8C}" type="pres">
      <dgm:prSet presAssocID="{F9227893-308B-4E34-BEF5-CCB46BF41B43}" presName="conn2-1" presStyleLbl="parChTrans1D2" presStyleIdx="0" presStyleCnt="4"/>
      <dgm:spPr/>
      <dgm:t>
        <a:bodyPr/>
        <a:lstStyle/>
        <a:p>
          <a:endParaRPr lang="zh-TW" altLang="en-US"/>
        </a:p>
      </dgm:t>
    </dgm:pt>
    <dgm:pt modelId="{8FEA7CA8-FB06-4F87-8581-0648039B477E}" type="pres">
      <dgm:prSet presAssocID="{F9227893-308B-4E34-BEF5-CCB46BF41B43}" presName="connTx" presStyleLbl="parChTrans1D2" presStyleIdx="0" presStyleCnt="4"/>
      <dgm:spPr/>
      <dgm:t>
        <a:bodyPr/>
        <a:lstStyle/>
        <a:p>
          <a:endParaRPr lang="zh-TW" altLang="en-US"/>
        </a:p>
      </dgm:t>
    </dgm:pt>
    <dgm:pt modelId="{6492A855-FB44-42DE-9DCD-4C546CEA768F}" type="pres">
      <dgm:prSet presAssocID="{95596D31-45DC-4170-A2BC-D9324460CF24}" presName="root2" presStyleCnt="0"/>
      <dgm:spPr/>
    </dgm:pt>
    <dgm:pt modelId="{F8449A31-35F2-46F3-943A-9BEAFBC75C4F}" type="pres">
      <dgm:prSet presAssocID="{95596D31-45DC-4170-A2BC-D9324460CF24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5310510-E6E9-4914-9327-6CCEBE37BA53}" type="pres">
      <dgm:prSet presAssocID="{95596D31-45DC-4170-A2BC-D9324460CF24}" presName="level3hierChild" presStyleCnt="0"/>
      <dgm:spPr/>
    </dgm:pt>
    <dgm:pt modelId="{8B32AF11-AD1C-477A-BE38-5B2AE651991C}" type="pres">
      <dgm:prSet presAssocID="{CB8380E3-F123-4E25-B86E-74BC1EB26F94}" presName="conn2-1" presStyleLbl="parChTrans1D2" presStyleIdx="1" presStyleCnt="4"/>
      <dgm:spPr/>
      <dgm:t>
        <a:bodyPr/>
        <a:lstStyle/>
        <a:p>
          <a:endParaRPr lang="zh-TW" altLang="en-US"/>
        </a:p>
      </dgm:t>
    </dgm:pt>
    <dgm:pt modelId="{291CDDE4-AF83-4C1B-AAF9-A7DE3484B0E8}" type="pres">
      <dgm:prSet presAssocID="{CB8380E3-F123-4E25-B86E-74BC1EB26F94}" presName="connTx" presStyleLbl="parChTrans1D2" presStyleIdx="1" presStyleCnt="4"/>
      <dgm:spPr/>
      <dgm:t>
        <a:bodyPr/>
        <a:lstStyle/>
        <a:p>
          <a:endParaRPr lang="zh-TW" altLang="en-US"/>
        </a:p>
      </dgm:t>
    </dgm:pt>
    <dgm:pt modelId="{F0E1FC0F-0D88-4525-8CEB-29B490DEA3AD}" type="pres">
      <dgm:prSet presAssocID="{8836C7B3-243A-46FE-8CAE-DC44568905B6}" presName="root2" presStyleCnt="0"/>
      <dgm:spPr/>
    </dgm:pt>
    <dgm:pt modelId="{9ADBA2BB-9D7D-4203-8456-B9CF5575101D}" type="pres">
      <dgm:prSet presAssocID="{8836C7B3-243A-46FE-8CAE-DC44568905B6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AA7BDEB-D5B3-4FD2-9656-94F5E6BD7A6B}" type="pres">
      <dgm:prSet presAssocID="{8836C7B3-243A-46FE-8CAE-DC44568905B6}" presName="level3hierChild" presStyleCnt="0"/>
      <dgm:spPr/>
    </dgm:pt>
    <dgm:pt modelId="{54282B2A-8236-4A40-8F6F-A26D2102C281}" type="pres">
      <dgm:prSet presAssocID="{9EA31445-F51F-4BE4-8446-65B2EC812489}" presName="conn2-1" presStyleLbl="parChTrans1D2" presStyleIdx="2" presStyleCnt="4"/>
      <dgm:spPr/>
      <dgm:t>
        <a:bodyPr/>
        <a:lstStyle/>
        <a:p>
          <a:endParaRPr lang="zh-TW" altLang="en-US"/>
        </a:p>
      </dgm:t>
    </dgm:pt>
    <dgm:pt modelId="{46BEC697-9D3D-4D30-ADB9-993A01B23EAC}" type="pres">
      <dgm:prSet presAssocID="{9EA31445-F51F-4BE4-8446-65B2EC812489}" presName="connTx" presStyleLbl="parChTrans1D2" presStyleIdx="2" presStyleCnt="4"/>
      <dgm:spPr/>
      <dgm:t>
        <a:bodyPr/>
        <a:lstStyle/>
        <a:p>
          <a:endParaRPr lang="zh-TW" altLang="en-US"/>
        </a:p>
      </dgm:t>
    </dgm:pt>
    <dgm:pt modelId="{53D7C621-B7A8-4B6A-8CF7-5916EF6EE22A}" type="pres">
      <dgm:prSet presAssocID="{D9D36E60-8935-493B-B1EB-0AC6C6BA6555}" presName="root2" presStyleCnt="0"/>
      <dgm:spPr/>
    </dgm:pt>
    <dgm:pt modelId="{C3837E71-263F-4649-A5C3-A22B70EAB681}" type="pres">
      <dgm:prSet presAssocID="{D9D36E60-8935-493B-B1EB-0AC6C6BA6555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33ECEE9-CF86-4195-B84F-66C3B4DBC10F}" type="pres">
      <dgm:prSet presAssocID="{D9D36E60-8935-493B-B1EB-0AC6C6BA6555}" presName="level3hierChild" presStyleCnt="0"/>
      <dgm:spPr/>
    </dgm:pt>
    <dgm:pt modelId="{96FE0050-2CD3-450E-81AA-8C13A6271597}" type="pres">
      <dgm:prSet presAssocID="{11BDFD2E-2F26-45F9-82F8-5B9DB9683E65}" presName="conn2-1" presStyleLbl="parChTrans1D2" presStyleIdx="3" presStyleCnt="4"/>
      <dgm:spPr/>
      <dgm:t>
        <a:bodyPr/>
        <a:lstStyle/>
        <a:p>
          <a:endParaRPr lang="zh-TW" altLang="en-US"/>
        </a:p>
      </dgm:t>
    </dgm:pt>
    <dgm:pt modelId="{3253E267-9787-4B1A-95E0-6AEB55D56259}" type="pres">
      <dgm:prSet presAssocID="{11BDFD2E-2F26-45F9-82F8-5B9DB9683E65}" presName="connTx" presStyleLbl="parChTrans1D2" presStyleIdx="3" presStyleCnt="4"/>
      <dgm:spPr/>
      <dgm:t>
        <a:bodyPr/>
        <a:lstStyle/>
        <a:p>
          <a:endParaRPr lang="zh-TW" altLang="en-US"/>
        </a:p>
      </dgm:t>
    </dgm:pt>
    <dgm:pt modelId="{FB3D4FB9-6CAE-4F78-B214-71A45BF00D82}" type="pres">
      <dgm:prSet presAssocID="{671C9A44-876C-4034-8957-5B5ADDED57F7}" presName="root2" presStyleCnt="0"/>
      <dgm:spPr/>
    </dgm:pt>
    <dgm:pt modelId="{4E67C576-CDC1-451F-AB6B-F6FB9AABCF74}" type="pres">
      <dgm:prSet presAssocID="{671C9A44-876C-4034-8957-5B5ADDED57F7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09E72A8-556F-412C-8248-EC28228DE11F}" type="pres">
      <dgm:prSet presAssocID="{671C9A44-876C-4034-8957-5B5ADDED57F7}" presName="level3hierChild" presStyleCnt="0"/>
      <dgm:spPr/>
    </dgm:pt>
  </dgm:ptLst>
  <dgm:cxnLst>
    <dgm:cxn modelId="{FB9F72A1-51EE-46DB-AABF-C429030E390B}" type="presOf" srcId="{9EA31445-F51F-4BE4-8446-65B2EC812489}" destId="{46BEC697-9D3D-4D30-ADB9-993A01B23EAC}" srcOrd="1" destOrd="0" presId="urn:microsoft.com/office/officeart/2005/8/layout/hierarchy2"/>
    <dgm:cxn modelId="{29BD4D01-2CF9-46A0-834A-616845E3E3D7}" type="presOf" srcId="{CB8380E3-F123-4E25-B86E-74BC1EB26F94}" destId="{8B32AF11-AD1C-477A-BE38-5B2AE651991C}" srcOrd="0" destOrd="0" presId="urn:microsoft.com/office/officeart/2005/8/layout/hierarchy2"/>
    <dgm:cxn modelId="{407F63FB-6D63-4697-8DA0-6F81119887BD}" type="presOf" srcId="{9745443F-070F-4B35-96B9-4287C36F894E}" destId="{4322C081-63A6-49A8-B193-4B5FF74463F3}" srcOrd="0" destOrd="0" presId="urn:microsoft.com/office/officeart/2005/8/layout/hierarchy2"/>
    <dgm:cxn modelId="{385C2552-C542-4EDA-A4B5-FB7829B168C2}" type="presOf" srcId="{11BDFD2E-2F26-45F9-82F8-5B9DB9683E65}" destId="{3253E267-9787-4B1A-95E0-6AEB55D56259}" srcOrd="1" destOrd="0" presId="urn:microsoft.com/office/officeart/2005/8/layout/hierarchy2"/>
    <dgm:cxn modelId="{FE628311-57C5-42BC-999B-784B49B3C1BD}" srcId="{9745443F-070F-4B35-96B9-4287C36F894E}" destId="{8836C7B3-243A-46FE-8CAE-DC44568905B6}" srcOrd="1" destOrd="0" parTransId="{CB8380E3-F123-4E25-B86E-74BC1EB26F94}" sibTransId="{4E3A7537-6F02-4481-846A-1A1CB13059FB}"/>
    <dgm:cxn modelId="{91C86FE0-30C7-4156-B113-D78B201D4349}" type="presOf" srcId="{F9227893-308B-4E34-BEF5-CCB46BF41B43}" destId="{8FEA7CA8-FB06-4F87-8581-0648039B477E}" srcOrd="1" destOrd="0" presId="urn:microsoft.com/office/officeart/2005/8/layout/hierarchy2"/>
    <dgm:cxn modelId="{440B9004-B638-4A22-8EA6-BF2A7054FE76}" type="presOf" srcId="{11BDFD2E-2F26-45F9-82F8-5B9DB9683E65}" destId="{96FE0050-2CD3-450E-81AA-8C13A6271597}" srcOrd="0" destOrd="0" presId="urn:microsoft.com/office/officeart/2005/8/layout/hierarchy2"/>
    <dgm:cxn modelId="{59823CC7-235D-4339-B20D-772D91CF5716}" type="presOf" srcId="{CB8380E3-F123-4E25-B86E-74BC1EB26F94}" destId="{291CDDE4-AF83-4C1B-AAF9-A7DE3484B0E8}" srcOrd="1" destOrd="0" presId="urn:microsoft.com/office/officeart/2005/8/layout/hierarchy2"/>
    <dgm:cxn modelId="{27CC1CD0-EE05-45A3-A3C3-5BE85AC5A322}" type="presOf" srcId="{F9227893-308B-4E34-BEF5-CCB46BF41B43}" destId="{E896FDAB-B899-4707-A86D-D5F83F157F8C}" srcOrd="0" destOrd="0" presId="urn:microsoft.com/office/officeart/2005/8/layout/hierarchy2"/>
    <dgm:cxn modelId="{879D5354-E770-4581-B6FE-5760C0422E12}" srcId="{9745443F-070F-4B35-96B9-4287C36F894E}" destId="{671C9A44-876C-4034-8957-5B5ADDED57F7}" srcOrd="3" destOrd="0" parTransId="{11BDFD2E-2F26-45F9-82F8-5B9DB9683E65}" sibTransId="{7E9542CC-9E9E-4819-9784-68B7BDF80B5A}"/>
    <dgm:cxn modelId="{BCEB70DB-153B-4023-BBE3-602A38DE7A8C}" type="presOf" srcId="{95596D31-45DC-4170-A2BC-D9324460CF24}" destId="{F8449A31-35F2-46F3-943A-9BEAFBC75C4F}" srcOrd="0" destOrd="0" presId="urn:microsoft.com/office/officeart/2005/8/layout/hierarchy2"/>
    <dgm:cxn modelId="{1353297B-19B5-4BDC-9D48-C5393DFA26F7}" type="presOf" srcId="{671C9A44-876C-4034-8957-5B5ADDED57F7}" destId="{4E67C576-CDC1-451F-AB6B-F6FB9AABCF74}" srcOrd="0" destOrd="0" presId="urn:microsoft.com/office/officeart/2005/8/layout/hierarchy2"/>
    <dgm:cxn modelId="{03BAF4B9-C7D2-44F7-8AB7-3D4728E4885A}" srcId="{E397F4C1-472B-4FDE-AAFD-2D2FC8F83704}" destId="{9745443F-070F-4B35-96B9-4287C36F894E}" srcOrd="0" destOrd="0" parTransId="{B215A45C-AF15-4351-91CE-3DBCE8A7557D}" sibTransId="{5361B68B-B507-484E-9F2A-BA87588BD73E}"/>
    <dgm:cxn modelId="{03241167-49CE-480B-9BF1-4F99E388D329}" type="presOf" srcId="{9EA31445-F51F-4BE4-8446-65B2EC812489}" destId="{54282B2A-8236-4A40-8F6F-A26D2102C281}" srcOrd="0" destOrd="0" presId="urn:microsoft.com/office/officeart/2005/8/layout/hierarchy2"/>
    <dgm:cxn modelId="{93DFA299-1B56-45F3-AC7B-335FA4B4ACF4}" type="presOf" srcId="{D9D36E60-8935-493B-B1EB-0AC6C6BA6555}" destId="{C3837E71-263F-4649-A5C3-A22B70EAB681}" srcOrd="0" destOrd="0" presId="urn:microsoft.com/office/officeart/2005/8/layout/hierarchy2"/>
    <dgm:cxn modelId="{EF7E309B-A521-4EE9-8F63-151B54440157}" type="presOf" srcId="{E397F4C1-472B-4FDE-AAFD-2D2FC8F83704}" destId="{D6A4E58E-79CE-4273-BA91-DF0725D9FDE7}" srcOrd="0" destOrd="0" presId="urn:microsoft.com/office/officeart/2005/8/layout/hierarchy2"/>
    <dgm:cxn modelId="{4CB52C26-9F89-46BD-93A2-C848FCD895EC}" srcId="{9745443F-070F-4B35-96B9-4287C36F894E}" destId="{95596D31-45DC-4170-A2BC-D9324460CF24}" srcOrd="0" destOrd="0" parTransId="{F9227893-308B-4E34-BEF5-CCB46BF41B43}" sibTransId="{7CDD4FAB-3C6B-4C78-9C4C-E3EB0E1EB07E}"/>
    <dgm:cxn modelId="{2368F952-09AC-4E9D-898B-AD6A6271AE4B}" srcId="{9745443F-070F-4B35-96B9-4287C36F894E}" destId="{D9D36E60-8935-493B-B1EB-0AC6C6BA6555}" srcOrd="2" destOrd="0" parTransId="{9EA31445-F51F-4BE4-8446-65B2EC812489}" sibTransId="{5B5F7531-838A-48EC-B6FB-BCD94015DE3E}"/>
    <dgm:cxn modelId="{7374BF67-79DC-4630-A899-7C6CF6258742}" type="presOf" srcId="{8836C7B3-243A-46FE-8CAE-DC44568905B6}" destId="{9ADBA2BB-9D7D-4203-8456-B9CF5575101D}" srcOrd="0" destOrd="0" presId="urn:microsoft.com/office/officeart/2005/8/layout/hierarchy2"/>
    <dgm:cxn modelId="{C3C02535-7985-4528-9D4B-AD7F598F52F8}" type="presParOf" srcId="{D6A4E58E-79CE-4273-BA91-DF0725D9FDE7}" destId="{005B3766-6E9C-4528-9AC6-B85C8054B84B}" srcOrd="0" destOrd="0" presId="urn:microsoft.com/office/officeart/2005/8/layout/hierarchy2"/>
    <dgm:cxn modelId="{EDC28814-D309-4956-9BCD-0D22865172AE}" type="presParOf" srcId="{005B3766-6E9C-4528-9AC6-B85C8054B84B}" destId="{4322C081-63A6-49A8-B193-4B5FF74463F3}" srcOrd="0" destOrd="0" presId="urn:microsoft.com/office/officeart/2005/8/layout/hierarchy2"/>
    <dgm:cxn modelId="{4E923D35-3960-4733-A862-069FB332986B}" type="presParOf" srcId="{005B3766-6E9C-4528-9AC6-B85C8054B84B}" destId="{2368CE56-98FE-499C-AA0E-BC50DD54E146}" srcOrd="1" destOrd="0" presId="urn:microsoft.com/office/officeart/2005/8/layout/hierarchy2"/>
    <dgm:cxn modelId="{7965C5A1-9322-4650-8B89-7A727B4C2E5F}" type="presParOf" srcId="{2368CE56-98FE-499C-AA0E-BC50DD54E146}" destId="{E896FDAB-B899-4707-A86D-D5F83F157F8C}" srcOrd="0" destOrd="0" presId="urn:microsoft.com/office/officeart/2005/8/layout/hierarchy2"/>
    <dgm:cxn modelId="{9C6C0B05-4E2F-4CB8-A429-6264784C322B}" type="presParOf" srcId="{E896FDAB-B899-4707-A86D-D5F83F157F8C}" destId="{8FEA7CA8-FB06-4F87-8581-0648039B477E}" srcOrd="0" destOrd="0" presId="urn:microsoft.com/office/officeart/2005/8/layout/hierarchy2"/>
    <dgm:cxn modelId="{4F8A8E18-90D4-4D59-B0C1-CDA53A1546C8}" type="presParOf" srcId="{2368CE56-98FE-499C-AA0E-BC50DD54E146}" destId="{6492A855-FB44-42DE-9DCD-4C546CEA768F}" srcOrd="1" destOrd="0" presId="urn:microsoft.com/office/officeart/2005/8/layout/hierarchy2"/>
    <dgm:cxn modelId="{1D8592AA-0BAB-4043-BBBE-36FE3373C0D3}" type="presParOf" srcId="{6492A855-FB44-42DE-9DCD-4C546CEA768F}" destId="{F8449A31-35F2-46F3-943A-9BEAFBC75C4F}" srcOrd="0" destOrd="0" presId="urn:microsoft.com/office/officeart/2005/8/layout/hierarchy2"/>
    <dgm:cxn modelId="{C40E6A95-0021-4C31-95F6-4AA1AAD0EFAD}" type="presParOf" srcId="{6492A855-FB44-42DE-9DCD-4C546CEA768F}" destId="{65310510-E6E9-4914-9327-6CCEBE37BA53}" srcOrd="1" destOrd="0" presId="urn:microsoft.com/office/officeart/2005/8/layout/hierarchy2"/>
    <dgm:cxn modelId="{D51CDEF2-2DEF-42B2-9AD5-70BC4D2BFA66}" type="presParOf" srcId="{2368CE56-98FE-499C-AA0E-BC50DD54E146}" destId="{8B32AF11-AD1C-477A-BE38-5B2AE651991C}" srcOrd="2" destOrd="0" presId="urn:microsoft.com/office/officeart/2005/8/layout/hierarchy2"/>
    <dgm:cxn modelId="{55706B5A-CA6F-4046-AD38-C2DD7CFBD523}" type="presParOf" srcId="{8B32AF11-AD1C-477A-BE38-5B2AE651991C}" destId="{291CDDE4-AF83-4C1B-AAF9-A7DE3484B0E8}" srcOrd="0" destOrd="0" presId="urn:microsoft.com/office/officeart/2005/8/layout/hierarchy2"/>
    <dgm:cxn modelId="{7509A4F3-5786-4F00-BFFC-56A08FE3BD6A}" type="presParOf" srcId="{2368CE56-98FE-499C-AA0E-BC50DD54E146}" destId="{F0E1FC0F-0D88-4525-8CEB-29B490DEA3AD}" srcOrd="3" destOrd="0" presId="urn:microsoft.com/office/officeart/2005/8/layout/hierarchy2"/>
    <dgm:cxn modelId="{01DFC03B-7FC0-4B62-8801-89C95372EAB7}" type="presParOf" srcId="{F0E1FC0F-0D88-4525-8CEB-29B490DEA3AD}" destId="{9ADBA2BB-9D7D-4203-8456-B9CF5575101D}" srcOrd="0" destOrd="0" presId="urn:microsoft.com/office/officeart/2005/8/layout/hierarchy2"/>
    <dgm:cxn modelId="{9DF1FFFD-CFEC-4CC3-A203-1174CC343BE3}" type="presParOf" srcId="{F0E1FC0F-0D88-4525-8CEB-29B490DEA3AD}" destId="{CAA7BDEB-D5B3-4FD2-9656-94F5E6BD7A6B}" srcOrd="1" destOrd="0" presId="urn:microsoft.com/office/officeart/2005/8/layout/hierarchy2"/>
    <dgm:cxn modelId="{47C882A3-3D88-46D7-868C-1A7AC0EE5BED}" type="presParOf" srcId="{2368CE56-98FE-499C-AA0E-BC50DD54E146}" destId="{54282B2A-8236-4A40-8F6F-A26D2102C281}" srcOrd="4" destOrd="0" presId="urn:microsoft.com/office/officeart/2005/8/layout/hierarchy2"/>
    <dgm:cxn modelId="{F82E158E-A88F-4569-A11A-DA7AE6D44612}" type="presParOf" srcId="{54282B2A-8236-4A40-8F6F-A26D2102C281}" destId="{46BEC697-9D3D-4D30-ADB9-993A01B23EAC}" srcOrd="0" destOrd="0" presId="urn:microsoft.com/office/officeart/2005/8/layout/hierarchy2"/>
    <dgm:cxn modelId="{52083512-9143-4BD2-A86D-C01138E44EE1}" type="presParOf" srcId="{2368CE56-98FE-499C-AA0E-BC50DD54E146}" destId="{53D7C621-B7A8-4B6A-8CF7-5916EF6EE22A}" srcOrd="5" destOrd="0" presId="urn:microsoft.com/office/officeart/2005/8/layout/hierarchy2"/>
    <dgm:cxn modelId="{1C6EBDDE-C012-4247-AFC1-C3A1FD1CFFCE}" type="presParOf" srcId="{53D7C621-B7A8-4B6A-8CF7-5916EF6EE22A}" destId="{C3837E71-263F-4649-A5C3-A22B70EAB681}" srcOrd="0" destOrd="0" presId="urn:microsoft.com/office/officeart/2005/8/layout/hierarchy2"/>
    <dgm:cxn modelId="{95ABAE1F-4ADF-409F-87A6-2EEF30D62795}" type="presParOf" srcId="{53D7C621-B7A8-4B6A-8CF7-5916EF6EE22A}" destId="{B33ECEE9-CF86-4195-B84F-66C3B4DBC10F}" srcOrd="1" destOrd="0" presId="urn:microsoft.com/office/officeart/2005/8/layout/hierarchy2"/>
    <dgm:cxn modelId="{32BC0C54-02C3-4063-8B34-262D8BF2B7C2}" type="presParOf" srcId="{2368CE56-98FE-499C-AA0E-BC50DD54E146}" destId="{96FE0050-2CD3-450E-81AA-8C13A6271597}" srcOrd="6" destOrd="0" presId="urn:microsoft.com/office/officeart/2005/8/layout/hierarchy2"/>
    <dgm:cxn modelId="{D2846AE4-8B7D-41B8-92C3-CFD1F7258BE9}" type="presParOf" srcId="{96FE0050-2CD3-450E-81AA-8C13A6271597}" destId="{3253E267-9787-4B1A-95E0-6AEB55D56259}" srcOrd="0" destOrd="0" presId="urn:microsoft.com/office/officeart/2005/8/layout/hierarchy2"/>
    <dgm:cxn modelId="{04A0B4C9-0004-4B3A-AEC5-906FFDA816AB}" type="presParOf" srcId="{2368CE56-98FE-499C-AA0E-BC50DD54E146}" destId="{FB3D4FB9-6CAE-4F78-B214-71A45BF00D82}" srcOrd="7" destOrd="0" presId="urn:microsoft.com/office/officeart/2005/8/layout/hierarchy2"/>
    <dgm:cxn modelId="{8F5DABFA-56A3-4376-AA34-C5212B919E4A}" type="presParOf" srcId="{FB3D4FB9-6CAE-4F78-B214-71A45BF00D82}" destId="{4E67C576-CDC1-451F-AB6B-F6FB9AABCF74}" srcOrd="0" destOrd="0" presId="urn:microsoft.com/office/officeart/2005/8/layout/hierarchy2"/>
    <dgm:cxn modelId="{3353D734-7D2A-4EB7-B7CA-8F2859ADC6FE}" type="presParOf" srcId="{FB3D4FB9-6CAE-4F78-B214-71A45BF00D82}" destId="{509E72A8-556F-412C-8248-EC28228DE11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4DE993-9ED3-4079-8B5E-02E883BAAB0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C933FC81-4033-4969-A1E1-E81754F0F435}">
      <dgm:prSet phldrT="[文字]"/>
      <dgm:spPr/>
      <dgm:t>
        <a:bodyPr/>
        <a:lstStyle/>
        <a:p>
          <a:r>
            <a:rPr lang="en-US" altLang="zh-TW" dirty="0" smtClean="0"/>
            <a:t>Tag relationships</a:t>
          </a:r>
          <a:endParaRPr lang="zh-TW" altLang="en-US" dirty="0"/>
        </a:p>
      </dgm:t>
    </dgm:pt>
    <dgm:pt modelId="{8D845855-264B-49C0-8CB0-ABD77F78E6FE}" type="parTrans" cxnId="{29CA0295-825B-40FA-9AD8-A3A0A85C928F}">
      <dgm:prSet/>
      <dgm:spPr/>
      <dgm:t>
        <a:bodyPr/>
        <a:lstStyle/>
        <a:p>
          <a:endParaRPr lang="zh-TW" altLang="en-US"/>
        </a:p>
      </dgm:t>
    </dgm:pt>
    <dgm:pt modelId="{6D46E7E6-BA69-45DF-BE3B-01D47D50FB58}" type="sibTrans" cxnId="{29CA0295-825B-40FA-9AD8-A3A0A85C928F}">
      <dgm:prSet/>
      <dgm:spPr/>
      <dgm:t>
        <a:bodyPr/>
        <a:lstStyle/>
        <a:p>
          <a:endParaRPr lang="zh-TW" altLang="en-US"/>
        </a:p>
      </dgm:t>
    </dgm:pt>
    <dgm:pt modelId="{535F6978-A5AD-42E8-95BE-6F4A2AD79026}">
      <dgm:prSet phldrT="[文字]"/>
      <dgm:spPr/>
      <dgm:t>
        <a:bodyPr/>
        <a:lstStyle/>
        <a:p>
          <a:r>
            <a:rPr lang="en-US" altLang="zh-TW" dirty="0" smtClean="0"/>
            <a:t>Clustering tags</a:t>
          </a:r>
          <a:endParaRPr lang="zh-TW" altLang="en-US" dirty="0"/>
        </a:p>
      </dgm:t>
    </dgm:pt>
    <dgm:pt modelId="{4631CD11-F910-438D-B1BE-1D475F524EFD}" type="parTrans" cxnId="{88D4D6C3-9BEE-41FF-850A-6EA417B37C6C}">
      <dgm:prSet/>
      <dgm:spPr/>
      <dgm:t>
        <a:bodyPr/>
        <a:lstStyle/>
        <a:p>
          <a:endParaRPr lang="zh-TW" altLang="en-US"/>
        </a:p>
      </dgm:t>
    </dgm:pt>
    <dgm:pt modelId="{DBA76107-DC25-4558-9869-C8D62E46FCC9}" type="sibTrans" cxnId="{88D4D6C3-9BEE-41FF-850A-6EA417B37C6C}">
      <dgm:prSet/>
      <dgm:spPr/>
      <dgm:t>
        <a:bodyPr/>
        <a:lstStyle/>
        <a:p>
          <a:endParaRPr lang="zh-TW" altLang="en-US"/>
        </a:p>
      </dgm:t>
    </dgm:pt>
    <dgm:pt modelId="{C6B95676-3858-447C-ACDF-94F4D395D126}">
      <dgm:prSet phldrT="[文字]"/>
      <dgm:spPr/>
      <dgm:t>
        <a:bodyPr/>
        <a:lstStyle/>
        <a:p>
          <a:r>
            <a:rPr lang="en-US" altLang="zh-TW" dirty="0" smtClean="0"/>
            <a:t>Evaluation</a:t>
          </a:r>
          <a:endParaRPr lang="zh-TW" altLang="en-US" dirty="0"/>
        </a:p>
      </dgm:t>
    </dgm:pt>
    <dgm:pt modelId="{0790AE18-D153-4317-B126-C2E0E1E782CF}" type="parTrans" cxnId="{E083792C-C651-40B8-9E66-C7EA89CA2EBB}">
      <dgm:prSet/>
      <dgm:spPr/>
      <dgm:t>
        <a:bodyPr/>
        <a:lstStyle/>
        <a:p>
          <a:endParaRPr lang="zh-TW" altLang="en-US"/>
        </a:p>
      </dgm:t>
    </dgm:pt>
    <dgm:pt modelId="{BE30C637-62C3-4DC1-99CC-1A6C434E95A5}" type="sibTrans" cxnId="{E083792C-C651-40B8-9E66-C7EA89CA2EBB}">
      <dgm:prSet/>
      <dgm:spPr/>
      <dgm:t>
        <a:bodyPr/>
        <a:lstStyle/>
        <a:p>
          <a:endParaRPr lang="zh-TW" altLang="en-US"/>
        </a:p>
      </dgm:t>
    </dgm:pt>
    <dgm:pt modelId="{B73BC15D-6ECE-4FAB-BAA2-256EF03C714E}" type="pres">
      <dgm:prSet presAssocID="{A04DE993-9ED3-4079-8B5E-02E883BAAB0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45079E0D-2FB7-4425-ACC6-CB5B61FC866E}" type="pres">
      <dgm:prSet presAssocID="{C933FC81-4033-4969-A1E1-E81754F0F435}" presName="root1" presStyleCnt="0"/>
      <dgm:spPr/>
    </dgm:pt>
    <dgm:pt modelId="{EB8523DF-A757-4841-8D17-91596FC53EF4}" type="pres">
      <dgm:prSet presAssocID="{C933FC81-4033-4969-A1E1-E81754F0F435}" presName="LevelOneTextNod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E911BE4-EA9A-4AEA-B968-1442A8F17FC1}" type="pres">
      <dgm:prSet presAssocID="{C933FC81-4033-4969-A1E1-E81754F0F435}" presName="level2hierChild" presStyleCnt="0"/>
      <dgm:spPr/>
    </dgm:pt>
    <dgm:pt modelId="{E5FDEFEC-12E6-4F5F-995C-970684A0BB7D}" type="pres">
      <dgm:prSet presAssocID="{535F6978-A5AD-42E8-95BE-6F4A2AD79026}" presName="root1" presStyleCnt="0"/>
      <dgm:spPr/>
    </dgm:pt>
    <dgm:pt modelId="{DB560934-F342-4124-9361-44C1CC026290}" type="pres">
      <dgm:prSet presAssocID="{535F6978-A5AD-42E8-95BE-6F4A2AD79026}" presName="LevelOneTextNod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7BD4FA4-ECD3-43BB-8CD8-1D4CE4B62D1F}" type="pres">
      <dgm:prSet presAssocID="{535F6978-A5AD-42E8-95BE-6F4A2AD79026}" presName="level2hierChild" presStyleCnt="0"/>
      <dgm:spPr/>
    </dgm:pt>
    <dgm:pt modelId="{DC5B7515-0C57-49EA-B75D-8A5677A8D96A}" type="pres">
      <dgm:prSet presAssocID="{C6B95676-3858-447C-ACDF-94F4D395D126}" presName="root1" presStyleCnt="0"/>
      <dgm:spPr/>
    </dgm:pt>
    <dgm:pt modelId="{9CB80411-C59A-4BD8-B06A-F5A4D56EC492}" type="pres">
      <dgm:prSet presAssocID="{C6B95676-3858-447C-ACDF-94F4D395D126}" presName="LevelOneTextNod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8EA6FD1-17B6-46A9-A365-488E8EE6BFD8}" type="pres">
      <dgm:prSet presAssocID="{C6B95676-3858-447C-ACDF-94F4D395D126}" presName="level2hierChild" presStyleCnt="0"/>
      <dgm:spPr/>
    </dgm:pt>
  </dgm:ptLst>
  <dgm:cxnLst>
    <dgm:cxn modelId="{88D4D6C3-9BEE-41FF-850A-6EA417B37C6C}" srcId="{A04DE993-9ED3-4079-8B5E-02E883BAAB09}" destId="{535F6978-A5AD-42E8-95BE-6F4A2AD79026}" srcOrd="1" destOrd="0" parTransId="{4631CD11-F910-438D-B1BE-1D475F524EFD}" sibTransId="{DBA76107-DC25-4558-9869-C8D62E46FCC9}"/>
    <dgm:cxn modelId="{9A22E667-5652-489F-A876-A90117663A0B}" type="presOf" srcId="{C6B95676-3858-447C-ACDF-94F4D395D126}" destId="{9CB80411-C59A-4BD8-B06A-F5A4D56EC492}" srcOrd="0" destOrd="0" presId="urn:microsoft.com/office/officeart/2005/8/layout/hierarchy2"/>
    <dgm:cxn modelId="{29CA0295-825B-40FA-9AD8-A3A0A85C928F}" srcId="{A04DE993-9ED3-4079-8B5E-02E883BAAB09}" destId="{C933FC81-4033-4969-A1E1-E81754F0F435}" srcOrd="0" destOrd="0" parTransId="{8D845855-264B-49C0-8CB0-ABD77F78E6FE}" sibTransId="{6D46E7E6-BA69-45DF-BE3B-01D47D50FB58}"/>
    <dgm:cxn modelId="{1B93D62E-85A2-48BF-8654-41A0FAF2178D}" type="presOf" srcId="{535F6978-A5AD-42E8-95BE-6F4A2AD79026}" destId="{DB560934-F342-4124-9361-44C1CC026290}" srcOrd="0" destOrd="0" presId="urn:microsoft.com/office/officeart/2005/8/layout/hierarchy2"/>
    <dgm:cxn modelId="{8D03D6F8-93D9-4860-9D09-C8D6359EE80A}" type="presOf" srcId="{C933FC81-4033-4969-A1E1-E81754F0F435}" destId="{EB8523DF-A757-4841-8D17-91596FC53EF4}" srcOrd="0" destOrd="0" presId="urn:microsoft.com/office/officeart/2005/8/layout/hierarchy2"/>
    <dgm:cxn modelId="{08D46A9A-52CB-4FE6-ACB8-6AE95C0EA256}" type="presOf" srcId="{A04DE993-9ED3-4079-8B5E-02E883BAAB09}" destId="{B73BC15D-6ECE-4FAB-BAA2-256EF03C714E}" srcOrd="0" destOrd="0" presId="urn:microsoft.com/office/officeart/2005/8/layout/hierarchy2"/>
    <dgm:cxn modelId="{E083792C-C651-40B8-9E66-C7EA89CA2EBB}" srcId="{A04DE993-9ED3-4079-8B5E-02E883BAAB09}" destId="{C6B95676-3858-447C-ACDF-94F4D395D126}" srcOrd="2" destOrd="0" parTransId="{0790AE18-D153-4317-B126-C2E0E1E782CF}" sibTransId="{BE30C637-62C3-4DC1-99CC-1A6C434E95A5}"/>
    <dgm:cxn modelId="{F9DAA9D9-A32B-432A-9D48-F59982841BC6}" type="presParOf" srcId="{B73BC15D-6ECE-4FAB-BAA2-256EF03C714E}" destId="{45079E0D-2FB7-4425-ACC6-CB5B61FC866E}" srcOrd="0" destOrd="0" presId="urn:microsoft.com/office/officeart/2005/8/layout/hierarchy2"/>
    <dgm:cxn modelId="{C4E72D51-92FC-4EB7-8BAC-01B6C5CBA704}" type="presParOf" srcId="{45079E0D-2FB7-4425-ACC6-CB5B61FC866E}" destId="{EB8523DF-A757-4841-8D17-91596FC53EF4}" srcOrd="0" destOrd="0" presId="urn:microsoft.com/office/officeart/2005/8/layout/hierarchy2"/>
    <dgm:cxn modelId="{056BDE8E-7FCD-415F-BA67-42D2BCE77018}" type="presParOf" srcId="{45079E0D-2FB7-4425-ACC6-CB5B61FC866E}" destId="{1E911BE4-EA9A-4AEA-B968-1442A8F17FC1}" srcOrd="1" destOrd="0" presId="urn:microsoft.com/office/officeart/2005/8/layout/hierarchy2"/>
    <dgm:cxn modelId="{56D193FF-C13A-44E0-80DE-A97E0141CF58}" type="presParOf" srcId="{B73BC15D-6ECE-4FAB-BAA2-256EF03C714E}" destId="{E5FDEFEC-12E6-4F5F-995C-970684A0BB7D}" srcOrd="1" destOrd="0" presId="urn:microsoft.com/office/officeart/2005/8/layout/hierarchy2"/>
    <dgm:cxn modelId="{4514457C-C8E5-43A1-B220-E9880CD56520}" type="presParOf" srcId="{E5FDEFEC-12E6-4F5F-995C-970684A0BB7D}" destId="{DB560934-F342-4124-9361-44C1CC026290}" srcOrd="0" destOrd="0" presId="urn:microsoft.com/office/officeart/2005/8/layout/hierarchy2"/>
    <dgm:cxn modelId="{E241DF50-FDB3-45A8-898B-73337DBE0D4B}" type="presParOf" srcId="{E5FDEFEC-12E6-4F5F-995C-970684A0BB7D}" destId="{77BD4FA4-ECD3-43BB-8CD8-1D4CE4B62D1F}" srcOrd="1" destOrd="0" presId="urn:microsoft.com/office/officeart/2005/8/layout/hierarchy2"/>
    <dgm:cxn modelId="{CD4AA241-9EE8-47ED-BB99-774036922E71}" type="presParOf" srcId="{B73BC15D-6ECE-4FAB-BAA2-256EF03C714E}" destId="{DC5B7515-0C57-49EA-B75D-8A5677A8D96A}" srcOrd="2" destOrd="0" presId="urn:microsoft.com/office/officeart/2005/8/layout/hierarchy2"/>
    <dgm:cxn modelId="{3BFE8FF0-1EAE-4063-9222-923D83A66B5C}" type="presParOf" srcId="{DC5B7515-0C57-49EA-B75D-8A5677A8D96A}" destId="{9CB80411-C59A-4BD8-B06A-F5A4D56EC492}" srcOrd="0" destOrd="0" presId="urn:microsoft.com/office/officeart/2005/8/layout/hierarchy2"/>
    <dgm:cxn modelId="{5B8B2E01-1884-4B84-8AAD-AE7D9F52F924}" type="presParOf" srcId="{DC5B7515-0C57-49EA-B75D-8A5677A8D96A}" destId="{68EA6FD1-17B6-46A9-A365-488E8EE6BFD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22C081-63A6-49A8-B193-4B5FF74463F3}">
      <dsp:nvSpPr>
        <dsp:cNvPr id="0" name=""/>
        <dsp:cNvSpPr/>
      </dsp:nvSpPr>
      <dsp:spPr>
        <a:xfrm>
          <a:off x="518551" y="1128919"/>
          <a:ext cx="1308067" cy="6540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500" kern="1200" dirty="0" smtClean="0"/>
            <a:t>Collection of tagged object</a:t>
          </a:r>
          <a:endParaRPr lang="zh-TW" altLang="en-US" sz="1500" kern="1200" dirty="0"/>
        </a:p>
      </dsp:txBody>
      <dsp:txXfrm>
        <a:off x="537707" y="1148075"/>
        <a:ext cx="1269755" cy="615721"/>
      </dsp:txXfrm>
    </dsp:sp>
    <dsp:sp modelId="{E896FDAB-B899-4707-A86D-D5F83F157F8C}">
      <dsp:nvSpPr>
        <dsp:cNvPr id="0" name=""/>
        <dsp:cNvSpPr/>
      </dsp:nvSpPr>
      <dsp:spPr>
        <a:xfrm rot="17692822">
          <a:off x="1466416" y="871617"/>
          <a:ext cx="12436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243631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2057141" y="860741"/>
        <a:ext cx="62181" cy="62181"/>
      </dsp:txXfrm>
    </dsp:sp>
    <dsp:sp modelId="{F8449A31-35F2-46F3-943A-9BEAFBC75C4F}">
      <dsp:nvSpPr>
        <dsp:cNvPr id="0" name=""/>
        <dsp:cNvSpPr/>
      </dsp:nvSpPr>
      <dsp:spPr>
        <a:xfrm>
          <a:off x="2349845" y="710"/>
          <a:ext cx="1308067" cy="6540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500" kern="1200" dirty="0" smtClean="0"/>
            <a:t>Geo-spatial feature vectors</a:t>
          </a:r>
          <a:endParaRPr lang="zh-TW" altLang="en-US" sz="1500" kern="1200" dirty="0"/>
        </a:p>
      </dsp:txBody>
      <dsp:txXfrm>
        <a:off x="2369001" y="19866"/>
        <a:ext cx="1269755" cy="615721"/>
      </dsp:txXfrm>
    </dsp:sp>
    <dsp:sp modelId="{8B32AF11-AD1C-477A-BE38-5B2AE651991C}">
      <dsp:nvSpPr>
        <dsp:cNvPr id="0" name=""/>
        <dsp:cNvSpPr/>
      </dsp:nvSpPr>
      <dsp:spPr>
        <a:xfrm rot="19457599">
          <a:off x="1766053" y="1247686"/>
          <a:ext cx="644356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644356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2072123" y="1251792"/>
        <a:ext cx="32217" cy="32217"/>
      </dsp:txXfrm>
    </dsp:sp>
    <dsp:sp modelId="{9ADBA2BB-9D7D-4203-8456-B9CF5575101D}">
      <dsp:nvSpPr>
        <dsp:cNvPr id="0" name=""/>
        <dsp:cNvSpPr/>
      </dsp:nvSpPr>
      <dsp:spPr>
        <a:xfrm>
          <a:off x="2349845" y="752849"/>
          <a:ext cx="1308067" cy="6540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500" kern="1200" dirty="0" smtClean="0"/>
            <a:t>Temporal feature vectors</a:t>
          </a:r>
          <a:endParaRPr lang="zh-TW" altLang="en-US" sz="1500" kern="1200" dirty="0"/>
        </a:p>
      </dsp:txBody>
      <dsp:txXfrm>
        <a:off x="2369001" y="772005"/>
        <a:ext cx="1269755" cy="615721"/>
      </dsp:txXfrm>
    </dsp:sp>
    <dsp:sp modelId="{54282B2A-8236-4A40-8F6F-A26D2102C281}">
      <dsp:nvSpPr>
        <dsp:cNvPr id="0" name=""/>
        <dsp:cNvSpPr/>
      </dsp:nvSpPr>
      <dsp:spPr>
        <a:xfrm rot="2142401">
          <a:off x="1766053" y="1623755"/>
          <a:ext cx="644356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644356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2072123" y="1627861"/>
        <a:ext cx="32217" cy="32217"/>
      </dsp:txXfrm>
    </dsp:sp>
    <dsp:sp modelId="{C3837E71-263F-4649-A5C3-A22B70EAB681}">
      <dsp:nvSpPr>
        <dsp:cNvPr id="0" name=""/>
        <dsp:cNvSpPr/>
      </dsp:nvSpPr>
      <dsp:spPr>
        <a:xfrm>
          <a:off x="2349845" y="1504988"/>
          <a:ext cx="1308067" cy="6540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500" kern="1200" dirty="0" smtClean="0"/>
            <a:t>Geo-temporal feature</a:t>
          </a:r>
          <a:endParaRPr lang="zh-TW" altLang="en-US" sz="1500" kern="1200" dirty="0"/>
        </a:p>
      </dsp:txBody>
      <dsp:txXfrm>
        <a:off x="2369001" y="1524144"/>
        <a:ext cx="1269755" cy="615721"/>
      </dsp:txXfrm>
    </dsp:sp>
    <dsp:sp modelId="{96FE0050-2CD3-450E-81AA-8C13A6271597}">
      <dsp:nvSpPr>
        <dsp:cNvPr id="0" name=""/>
        <dsp:cNvSpPr/>
      </dsp:nvSpPr>
      <dsp:spPr>
        <a:xfrm rot="3907178">
          <a:off x="1466416" y="1999825"/>
          <a:ext cx="12436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243631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2057141" y="1988949"/>
        <a:ext cx="62181" cy="62181"/>
      </dsp:txXfrm>
    </dsp:sp>
    <dsp:sp modelId="{4E67C576-CDC1-451F-AB6B-F6FB9AABCF74}">
      <dsp:nvSpPr>
        <dsp:cNvPr id="0" name=""/>
        <dsp:cNvSpPr/>
      </dsp:nvSpPr>
      <dsp:spPr>
        <a:xfrm>
          <a:off x="2349845" y="2257127"/>
          <a:ext cx="1308067" cy="6540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500" kern="1200" dirty="0" smtClean="0"/>
            <a:t>Co-occurrence feature</a:t>
          </a:r>
          <a:endParaRPr lang="zh-TW" altLang="en-US" sz="1500" kern="1200" dirty="0"/>
        </a:p>
      </dsp:txBody>
      <dsp:txXfrm>
        <a:off x="2369001" y="2276283"/>
        <a:ext cx="1269755" cy="6157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8523DF-A757-4841-8D17-91596FC53EF4}">
      <dsp:nvSpPr>
        <dsp:cNvPr id="0" name=""/>
        <dsp:cNvSpPr/>
      </dsp:nvSpPr>
      <dsp:spPr>
        <a:xfrm>
          <a:off x="874227" y="1203"/>
          <a:ext cx="1491904" cy="7459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900" kern="1200" dirty="0" smtClean="0"/>
            <a:t>Tag relationships</a:t>
          </a:r>
          <a:endParaRPr lang="zh-TW" altLang="en-US" sz="1900" kern="1200" dirty="0"/>
        </a:p>
      </dsp:txBody>
      <dsp:txXfrm>
        <a:off x="896075" y="23051"/>
        <a:ext cx="1448208" cy="702256"/>
      </dsp:txXfrm>
    </dsp:sp>
    <dsp:sp modelId="{DB560934-F342-4124-9361-44C1CC026290}">
      <dsp:nvSpPr>
        <dsp:cNvPr id="0" name=""/>
        <dsp:cNvSpPr/>
      </dsp:nvSpPr>
      <dsp:spPr>
        <a:xfrm>
          <a:off x="874227" y="859047"/>
          <a:ext cx="1491904" cy="7459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900" kern="1200" dirty="0" smtClean="0"/>
            <a:t>Clustering tags</a:t>
          </a:r>
          <a:endParaRPr lang="zh-TW" altLang="en-US" sz="1900" kern="1200" dirty="0"/>
        </a:p>
      </dsp:txBody>
      <dsp:txXfrm>
        <a:off x="896075" y="880895"/>
        <a:ext cx="1448208" cy="702256"/>
      </dsp:txXfrm>
    </dsp:sp>
    <dsp:sp modelId="{9CB80411-C59A-4BD8-B06A-F5A4D56EC492}">
      <dsp:nvSpPr>
        <dsp:cNvPr id="0" name=""/>
        <dsp:cNvSpPr/>
      </dsp:nvSpPr>
      <dsp:spPr>
        <a:xfrm>
          <a:off x="874227" y="1716892"/>
          <a:ext cx="1491904" cy="7459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900" kern="1200" dirty="0" smtClean="0"/>
            <a:t>Evaluation</a:t>
          </a:r>
          <a:endParaRPr lang="zh-TW" altLang="en-US" sz="1900" kern="1200" dirty="0"/>
        </a:p>
      </dsp:txBody>
      <dsp:txXfrm>
        <a:off x="896075" y="1738740"/>
        <a:ext cx="1448208" cy="7022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93ECF-1010-477F-A0ED-63BF8C2557E8}" type="datetimeFigureOut">
              <a:rPr lang="zh-TW" altLang="en-US" smtClean="0"/>
              <a:pPr/>
              <a:t>2012/8/6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1FBEB-DDB7-4290-863A-DC6E74849E8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6513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1FBEB-DDB7-4290-863A-DC6E74849E8A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9563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Because the distribution of photographs over the</a:t>
            </a:r>
            <a:r>
              <a:rPr lang="en-US" altLang="zh-TW" baseline="0" dirty="0" smtClean="0"/>
              <a:t> </a:t>
            </a:r>
            <a:r>
              <a:rPr lang="en-US" altLang="zh-TW" dirty="0" smtClean="0"/>
              <a:t>world is highly non-uniform, with most of the photographic activity</a:t>
            </a:r>
            <a:r>
              <a:rPr lang="en-US" altLang="zh-TW" baseline="0" dirty="0" smtClean="0"/>
              <a:t> </a:t>
            </a:r>
            <a:r>
              <a:rPr lang="en-US" altLang="zh-TW" dirty="0" smtClean="0"/>
              <a:t>concentrated in cities, many areas of the world have very few photos.</a:t>
            </a:r>
            <a:r>
              <a:rPr lang="en-US" altLang="zh-TW" baseline="0" dirty="0" smtClean="0"/>
              <a:t> </a:t>
            </a:r>
            <a:r>
              <a:rPr lang="en-US" altLang="zh-TW" dirty="0" smtClean="0"/>
              <a:t>It is thus useful to aggregate photos together into coarse geospatial</a:t>
            </a:r>
            <a:r>
              <a:rPr lang="en-US" altLang="zh-TW" baseline="0" dirty="0" smtClean="0"/>
              <a:t> </a:t>
            </a:r>
            <a:r>
              <a:rPr lang="en-US" altLang="zh-TW" dirty="0" smtClean="0"/>
              <a:t>buckets instead of clustering using raw geo-tags.</a:t>
            </a:r>
          </a:p>
          <a:p>
            <a:endParaRPr lang="en-US" altLang="zh-TW" dirty="0" smtClean="0"/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 that the bins do not have the same surface area because degrees of longitude became closer together near the poles; this tends not to be a problem in practice because the vast majority of photos are taken near the middle latitudes.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1FBEB-DDB7-4290-863A-DC6E74849E8A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5728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because some</a:t>
            </a:r>
            <a:r>
              <a:rPr lang="en-US" altLang="zh-TW" baseline="0" dirty="0" smtClean="0"/>
              <a:t> </a:t>
            </a:r>
            <a:r>
              <a:rPr lang="en-US" altLang="zh-TW" dirty="0" smtClean="0"/>
              <a:t>tags (and semantic concepts) are much more popular at certain</a:t>
            </a:r>
            <a:r>
              <a:rPr lang="en-US" altLang="zh-TW" baseline="0" dirty="0" smtClean="0"/>
              <a:t> </a:t>
            </a:r>
            <a:r>
              <a:rPr lang="en-US" altLang="zh-TW" dirty="0" smtClean="0"/>
              <a:t>times than others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1FBEB-DDB7-4290-863A-DC6E74849E8A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5938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including geo-spatial, temporal, and geo-temporal.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1FBEB-DDB7-4290-863A-DC6E74849E8A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3898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除了算出相似程度外，還要進一步地視覺化、量化其效能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1FBEB-DDB7-4290-863A-DC6E74849E8A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2232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藉由之前的計算相似程度的方法來進行不同</a:t>
            </a:r>
            <a:r>
              <a:rPr lang="en-US" altLang="zh-TW" dirty="0" smtClean="0"/>
              <a:t>features</a:t>
            </a:r>
            <a:r>
              <a:rPr lang="zh-TW" altLang="en-US" dirty="0" smtClean="0"/>
              <a:t>的分群</a:t>
            </a:r>
            <a:endParaRPr lang="en-US" altLang="zh-TW" dirty="0" smtClean="0"/>
          </a:p>
          <a:p>
            <a:r>
              <a:rPr lang="zh-TW" altLang="en-US" dirty="0" smtClean="0"/>
              <a:t>因為要定義分群結果的好壞是很困難的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1FBEB-DDB7-4290-863A-DC6E74849E8A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835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E361-75DB-4410-98E7-A07CB6F8A6EC}" type="datetime1">
              <a:rPr lang="zh-TW" altLang="en-US" smtClean="0"/>
              <a:pPr/>
              <a:t>2012/8/6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830A-2802-4E2A-AF5F-2C846964FC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01A6-ED3D-4D94-8991-3811C202FDC4}" type="datetime1">
              <a:rPr lang="zh-TW" altLang="en-US" smtClean="0"/>
              <a:pPr/>
              <a:t>2012/8/6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830A-2802-4E2A-AF5F-2C846964FC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A8CFE-5E71-47DB-8CA0-1CF1F57CEE39}" type="datetime1">
              <a:rPr lang="zh-TW" altLang="en-US" smtClean="0"/>
              <a:pPr/>
              <a:t>2012/8/6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830A-2802-4E2A-AF5F-2C846964FC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0A75-5648-4C91-9AC6-B67E09263025}" type="datetime1">
              <a:rPr lang="zh-TW" altLang="en-US" smtClean="0"/>
              <a:pPr/>
              <a:t>2012/8/6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830A-2802-4E2A-AF5F-2C846964FC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8E9F-37AB-47A0-A1D7-9FAAA1846992}" type="datetime1">
              <a:rPr lang="zh-TW" altLang="en-US" smtClean="0"/>
              <a:pPr/>
              <a:t>2012/8/6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830A-2802-4E2A-AF5F-2C846964FC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3739-D730-43C4-8360-7CC915F60206}" type="datetime1">
              <a:rPr lang="zh-TW" altLang="en-US" smtClean="0"/>
              <a:pPr/>
              <a:t>2012/8/6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830A-2802-4E2A-AF5F-2C846964FC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D6A5-D313-4F58-8D2D-CD2801AB38E5}" type="datetime1">
              <a:rPr lang="zh-TW" altLang="en-US" smtClean="0"/>
              <a:pPr/>
              <a:t>2012/8/6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830A-2802-4E2A-AF5F-2C846964FC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C786B-9F2A-494E-88C8-1A24381B4B81}" type="datetime1">
              <a:rPr lang="zh-TW" altLang="en-US" smtClean="0"/>
              <a:pPr/>
              <a:t>2012/8/6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830A-2802-4E2A-AF5F-2C846964FC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C5B8-2A29-4FF9-BDBB-80C54EFF2FEE}" type="datetime1">
              <a:rPr lang="zh-TW" altLang="en-US" smtClean="0"/>
              <a:pPr/>
              <a:t>2012/8/6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830A-2802-4E2A-AF5F-2C846964FC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57A6-7133-4E06-A418-3ABB9B272108}" type="datetime1">
              <a:rPr lang="zh-TW" altLang="en-US" smtClean="0"/>
              <a:pPr/>
              <a:t>2012/8/6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830A-2802-4E2A-AF5F-2C846964FC8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26DA-5EF0-490E-8C46-2561A4D2C5B1}" type="datetime1">
              <a:rPr lang="zh-TW" altLang="en-US" smtClean="0"/>
              <a:pPr/>
              <a:t>2012/8/6</a:t>
            </a:fld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4A830A-2802-4E2A-AF5F-2C846964FC8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E4A830A-2802-4E2A-AF5F-2C846964FC8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2AD86BB-4DE5-4FF4-A6D6-CDF3DDA14357}" type="datetime1">
              <a:rPr lang="zh-TW" altLang="en-US" smtClean="0"/>
              <a:pPr/>
              <a:t>2012/8/6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543800" cy="2593975"/>
          </a:xfrm>
        </p:spPr>
        <p:txBody>
          <a:bodyPr/>
          <a:lstStyle/>
          <a:p>
            <a:r>
              <a:rPr lang="en-US" altLang="zh-TW" sz="4000" dirty="0" smtClean="0"/>
              <a:t>Beyond Co-occurrence: Discovering and Visualizing Tag Relationships from Geo-spatial and Temporal Similarities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87624" y="4581128"/>
            <a:ext cx="6461760" cy="1521296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Date </a:t>
            </a:r>
            <a:r>
              <a:rPr lang="en-US" altLang="zh-TW" smtClean="0"/>
              <a:t>: 2012/8/6</a:t>
            </a:r>
            <a:endParaRPr lang="en-US" altLang="zh-TW" dirty="0" smtClean="0"/>
          </a:p>
          <a:p>
            <a:r>
              <a:rPr lang="en-US" altLang="zh-TW" dirty="0" smtClean="0"/>
              <a:t>Resource : WSDM’12</a:t>
            </a:r>
          </a:p>
          <a:p>
            <a:r>
              <a:rPr lang="en-US" altLang="zh-TW" dirty="0"/>
              <a:t>Advisor : Dr. </a:t>
            </a:r>
            <a:r>
              <a:rPr lang="en-US" altLang="zh-TW" dirty="0" err="1"/>
              <a:t>Jia</a:t>
            </a:r>
            <a:r>
              <a:rPr lang="en-US" altLang="zh-TW" dirty="0"/>
              <a:t>-Ling </a:t>
            </a:r>
            <a:r>
              <a:rPr lang="en-US" altLang="zh-TW" dirty="0" err="1" smtClean="0"/>
              <a:t>Koh</a:t>
            </a:r>
            <a:endParaRPr lang="en-US" altLang="zh-TW" dirty="0" smtClean="0"/>
          </a:p>
          <a:p>
            <a:r>
              <a:rPr lang="en-US" altLang="zh-TW" dirty="0" smtClean="0"/>
              <a:t>Speaker : I-</a:t>
            </a:r>
            <a:r>
              <a:rPr lang="en-US" altLang="zh-TW" dirty="0" err="1" smtClean="0"/>
              <a:t>Chih</a:t>
            </a:r>
            <a:r>
              <a:rPr lang="en-US" altLang="zh-TW" dirty="0" smtClean="0"/>
              <a:t> Chiu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830A-2802-4E2A-AF5F-2C846964FC82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728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400" dirty="0" smtClean="0"/>
              <a:t>Geo-temporal (motion) features</a:t>
            </a:r>
            <a:endParaRPr lang="zh-TW" alt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How </a:t>
                </a:r>
                <a:r>
                  <a:rPr lang="en-US" altLang="zh-TW" dirty="0"/>
                  <a:t>the geo-spatial </a:t>
                </a:r>
                <a:r>
                  <a:rPr lang="en-US" altLang="zh-TW" dirty="0" smtClean="0"/>
                  <a:t>distribution of </a:t>
                </a:r>
                <a:r>
                  <a:rPr lang="en-US" altLang="zh-TW" dirty="0"/>
                  <a:t>the tag varies over the course of a </a:t>
                </a:r>
                <a:r>
                  <a:rPr lang="en-US" altLang="zh-TW" dirty="0" smtClean="0"/>
                  <a:t>year</a:t>
                </a:r>
              </a:p>
              <a:p>
                <a:endParaRPr lang="en-US" altLang="zh-TW" dirty="0" smtClean="0"/>
              </a:p>
              <a:p>
                <a:r>
                  <a:rPr lang="en-US" altLang="zh-TW" dirty="0"/>
                  <a:t>Given </a:t>
                </a:r>
                <a:r>
                  <a:rPr lang="en-US" altLang="zh-TW" dirty="0" smtClean="0"/>
                  <a:t>geo and </a:t>
                </a:r>
                <a:r>
                  <a:rPr lang="en-US" altLang="zh-TW" dirty="0"/>
                  <a:t>temporal </a:t>
                </a:r>
                <a:r>
                  <a:rPr lang="en-US" altLang="zh-TW" dirty="0" smtClean="0"/>
                  <a:t>quantization </a:t>
                </a:r>
                <a:r>
                  <a:rPr lang="en-US" altLang="zh-TW" dirty="0"/>
                  <a:t>functions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𝐺</m:t>
                        </m:r>
                      </m:sub>
                    </m:sSub>
                  </m:oMath>
                </a14:m>
                <a:r>
                  <a:rPr lang="en-US" altLang="zh-TW" dirty="0" smtClean="0"/>
                  <a:t> </a:t>
                </a:r>
                <a:r>
                  <a:rPr lang="en-US" altLang="zh-TW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𝑇</m:t>
                        </m:r>
                      </m:sub>
                    </m:sSub>
                  </m:oMath>
                </a14:m>
                <a:endParaRPr lang="en-US" altLang="zh-TW" dirty="0" smtClean="0"/>
              </a:p>
              <a:p>
                <a:pPr lvl="1"/>
                <a:r>
                  <a:rPr lang="en-US" altLang="zh-TW" dirty="0" smtClean="0"/>
                  <a:t>Bin index : 1~mn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635" r="-16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830A-2802-4E2A-AF5F-2C846964FC82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176" y="3912324"/>
            <a:ext cx="4130472" cy="339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184" y="4537193"/>
            <a:ext cx="5806423" cy="338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2699792" y="5201670"/>
                <a:ext cx="2319775" cy="964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/>
                        </a:rPr>
                        <m:t>𝑣</m:t>
                      </m:r>
                      <m:sPre>
                        <m:sPrePr>
                          <m:ctrlPr>
                            <a:rPr lang="en-US" altLang="zh-TW" b="0" i="1" smtClean="0">
                              <a:latin typeface="Cambria Math"/>
                            </a:rPr>
                          </m:ctrlPr>
                        </m:sPrePr>
                        <m:sub>
                          <m:r>
                            <a:rPr lang="en-US" altLang="zh-TW" b="0" i="1" smtClean="0">
                              <a:latin typeface="Cambria Math"/>
                            </a:rPr>
                            <m:t>𝑖</m:t>
                          </m:r>
                        </m:sub>
                        <m:sup>
                          <m:r>
                            <a:rPr lang="en-US" altLang="zh-TW" b="0" i="1" smtClean="0">
                              <a:latin typeface="Cambria Math"/>
                            </a:rPr>
                            <m:t>𝑀</m:t>
                          </m:r>
                        </m:sup>
                        <m:e>
                          <m:d>
                            <m:dPr>
                              <m:ctrlPr>
                                <a:rPr lang="en-US" altLang="zh-TW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zh-TW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zh-TW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altLang="zh-TW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zh-TW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/>
                                    </a:rPr>
                                    <m:t>𝑀</m:t>
                                  </m:r>
                                </m:sub>
                              </m:sSub>
                              <m:r>
                                <a:rPr lang="en-US" altLang="zh-TW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altLang="zh-TW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altLang="zh-TW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altLang="zh-TW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altLang="zh-TW" b="0" i="1" smtClean="0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altLang="zh-TW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nary>
                                    <m:naryPr>
                                      <m:chr m:val="∑"/>
                                      <m:limLoc m:val="subSup"/>
                                      <m:ctrlPr>
                                        <a:rPr lang="en-US" altLang="zh-TW" b="0" i="1" smtClean="0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5"/>
                                        </m:rPr>
                                        <a:rPr lang="en-US" altLang="zh-TW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  <m:r>
                                        <a:rPr lang="en-US" altLang="zh-TW" b="0" i="1" smtClean="0">
                                          <a:latin typeface="Cambria Math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en-US" altLang="zh-TW" b="0" i="1" smtClean="0">
                                          <a:latin typeface="Cambria Math"/>
                                        </a:rPr>
                                        <m:t>𝑚𝑛</m:t>
                                      </m:r>
                                    </m:sup>
                                    <m:e>
                                      <m:r>
                                        <a:rPr lang="en-US" altLang="zh-TW" b="0" i="1" smtClean="0">
                                          <a:latin typeface="Cambria Math"/>
                                        </a:rPr>
                                        <m:t>𝑈</m:t>
                                      </m:r>
                                      <m:sPre>
                                        <m:sPrePr>
                                          <m:ctrlP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</m:ctrlPr>
                                        </m:sPrePr>
                                        <m:sub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𝑀</m:t>
                                          </m:r>
                                        </m:sub>
                                        <m:sup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  <m:e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(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e>
                                      </m:sPre>
                                    </m:e>
                                  </m:nary>
                                </m:e>
                              </m:rad>
                            </m:den>
                          </m:f>
                        </m:e>
                      </m:sPre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5201670"/>
                <a:ext cx="2319775" cy="964495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r="-447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向右箭號 8"/>
          <p:cNvSpPr/>
          <p:nvPr/>
        </p:nvSpPr>
        <p:spPr>
          <a:xfrm>
            <a:off x="1579844" y="5517231"/>
            <a:ext cx="504056" cy="333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435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Co-occurrence features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</a:t>
            </a:r>
            <a:r>
              <a:rPr lang="en-US" altLang="zh-TW" dirty="0"/>
              <a:t>pairwise </a:t>
            </a:r>
            <a:r>
              <a:rPr lang="en-US" altLang="zh-TW" dirty="0" smtClean="0"/>
              <a:t>co-occurrence between </a:t>
            </a:r>
            <a:r>
              <a:rPr lang="en-US" altLang="zh-TW" dirty="0"/>
              <a:t>two tags t1 and t2, </a:t>
            </a:r>
            <a:r>
              <a:rPr lang="en-US" altLang="zh-TW" dirty="0" smtClean="0"/>
              <a:t>co_occur(t1, </a:t>
            </a:r>
            <a:r>
              <a:rPr lang="en-US" altLang="zh-TW" dirty="0"/>
              <a:t>t2</a:t>
            </a:r>
            <a:r>
              <a:rPr lang="en-US" altLang="zh-TW" dirty="0" smtClean="0"/>
              <a:t>)</a:t>
            </a:r>
          </a:p>
          <a:p>
            <a:endParaRPr lang="en-US" altLang="zh-TW" dirty="0"/>
          </a:p>
          <a:p>
            <a:r>
              <a:rPr lang="en-US" altLang="zh-TW" dirty="0" smtClean="0"/>
              <a:t>Mutual information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830A-2802-4E2A-AF5F-2C846964FC82}" type="slidenum">
              <a:rPr lang="zh-TW" altLang="en-US" smtClean="0"/>
              <a:pPr/>
              <a:t>11</a:t>
            </a:fld>
            <a:endParaRPr lang="zh-TW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340864"/>
            <a:ext cx="4320481" cy="631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1038621" y="4460160"/>
                <a:ext cx="3498715" cy="669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/>
                        </a:rPr>
                        <m:t>𝑀𝐼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altLang="zh-TW" b="0" i="1" smtClean="0">
                          <a:latin typeface="Cambria Math"/>
                        </a:rPr>
                        <m:t>=</m:t>
                      </m:r>
                      <m:r>
                        <a:rPr lang="en-US" altLang="zh-TW" b="0" i="1" smtClean="0">
                          <a:latin typeface="Cambria Math"/>
                        </a:rPr>
                        <m:t>𝑝</m:t>
                      </m:r>
                      <m:r>
                        <a:rPr lang="en-US" altLang="zh-TW" b="0" i="1" smtClean="0">
                          <a:latin typeface="Cambria Math"/>
                        </a:rPr>
                        <m:t>(</m:t>
                      </m:r>
                      <m:r>
                        <a:rPr lang="en-US" altLang="zh-TW" b="0" i="1" smtClean="0">
                          <a:latin typeface="Cambria Math"/>
                        </a:rPr>
                        <m:t>𝑥</m:t>
                      </m:r>
                      <m:r>
                        <a:rPr lang="en-US" altLang="zh-TW" b="0" i="1" smtClean="0">
                          <a:latin typeface="Cambria Math"/>
                        </a:rPr>
                        <m:t>,</m:t>
                      </m:r>
                      <m:r>
                        <a:rPr lang="en-US" altLang="zh-TW" b="0" i="1" smtClean="0">
                          <a:latin typeface="Cambria Math"/>
                        </a:rPr>
                        <m:t>𝑦</m:t>
                      </m:r>
                      <m:r>
                        <a:rPr lang="en-US" altLang="zh-TW" b="0" i="1" smtClean="0">
                          <a:latin typeface="Cambria Math"/>
                        </a:rPr>
                        <m:t>)</m:t>
                      </m:r>
                      <m:func>
                        <m:funcPr>
                          <m:ctrlPr>
                            <a:rPr lang="en-US" altLang="zh-TW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TW" b="0" i="0" smtClean="0">
                              <a:latin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(</m:t>
                          </m:r>
                          <m:f>
                            <m:fPr>
                              <m:ctrlPr>
                                <a:rPr lang="en-US" altLang="zh-TW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latin typeface="Cambria Math"/>
                                </a:rPr>
                                <m:t>𝑝</m:t>
                              </m:r>
                              <m:r>
                                <a:rPr lang="en-US" altLang="zh-TW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altLang="zh-TW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zh-TW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altLang="zh-TW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altLang="zh-TW" b="0" i="1" smtClean="0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latin typeface="Cambria Math"/>
                                </a:rPr>
                                <m:t>𝑝</m:t>
                              </m:r>
                              <m:d>
                                <m:dPr>
                                  <m:ctrlPr>
                                    <a:rPr lang="en-US" altLang="zh-TW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altLang="zh-TW" b="0" i="1" smtClean="0">
                                  <a:latin typeface="Cambria Math"/>
                                </a:rPr>
                                <m:t>𝑝</m:t>
                              </m:r>
                              <m:r>
                                <a:rPr lang="en-US" altLang="zh-TW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altLang="zh-TW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altLang="zh-TW" b="0" i="1" smtClean="0">
                                  <a:latin typeface="Cambria Math"/>
                                </a:rPr>
                                <m:t>)</m:t>
                              </m:r>
                            </m:den>
                          </m:f>
                          <m:r>
                            <a:rPr lang="en-US" altLang="zh-TW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8621" y="4460160"/>
                <a:ext cx="3498715" cy="669094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1022259" y="5301208"/>
                <a:ext cx="639864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 smtClean="0"/>
                  <a:t>Ex :</a:t>
                </a:r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dataset : 1000 , x : 600 , y : 700</a:t>
                </a:r>
              </a:p>
              <a:p>
                <a:r>
                  <a:rPr lang="en-US" altLang="zh-TW" dirty="0" smtClean="0"/>
                  <a:t>     1. x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TW" dirty="0" smtClean="0"/>
                  <a:t>y = 420 </a:t>
                </a:r>
                <a:r>
                  <a:rPr lang="zh-TW" altLang="en-US" dirty="0" smtClean="0"/>
                  <a:t>→ </a:t>
                </a:r>
                <a:r>
                  <a:rPr lang="en-US" altLang="zh-TW" dirty="0" smtClean="0"/>
                  <a:t>p(x,y) = p(x)p(y) : statistical independence</a:t>
                </a:r>
              </a:p>
              <a:p>
                <a:r>
                  <a:rPr lang="en-US" altLang="zh-TW" dirty="0"/>
                  <a:t> </a:t>
                </a:r>
                <a:r>
                  <a:rPr lang="en-US" altLang="zh-TW" dirty="0" smtClean="0"/>
                  <a:t>    2. </a:t>
                </a:r>
                <a:r>
                  <a:rPr lang="en-US" altLang="zh-TW" dirty="0"/>
                  <a:t>x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TW" dirty="0"/>
                  <a:t>y </a:t>
                </a:r>
                <a:r>
                  <a:rPr lang="en-US" altLang="zh-TW" dirty="0" smtClean="0"/>
                  <a:t>&gt; </a:t>
                </a:r>
                <a:r>
                  <a:rPr lang="en-US" altLang="zh-TW" dirty="0"/>
                  <a:t>420 </a:t>
                </a:r>
                <a:r>
                  <a:rPr lang="zh-TW" altLang="en-US" dirty="0"/>
                  <a:t>→ </a:t>
                </a:r>
                <a:r>
                  <a:rPr lang="en-US" altLang="zh-TW" dirty="0" smtClean="0"/>
                  <a:t>p(x,y) &gt; p(x)p(y</a:t>
                </a:r>
                <a:r>
                  <a:rPr lang="en-US" altLang="zh-TW" dirty="0"/>
                  <a:t>) : positive </a:t>
                </a:r>
                <a:r>
                  <a:rPr lang="en-US" altLang="zh-TW" dirty="0" smtClean="0"/>
                  <a:t>correlation</a:t>
                </a:r>
              </a:p>
              <a:p>
                <a:r>
                  <a:rPr lang="en-US" altLang="zh-TW" dirty="0"/>
                  <a:t> </a:t>
                </a:r>
                <a:r>
                  <a:rPr lang="en-US" altLang="zh-TW" dirty="0" smtClean="0"/>
                  <a:t>    3. </a:t>
                </a:r>
                <a:r>
                  <a:rPr lang="en-US" altLang="zh-TW" dirty="0"/>
                  <a:t>x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TW" dirty="0"/>
                  <a:t>y </a:t>
                </a:r>
                <a:r>
                  <a:rPr lang="en-US" altLang="zh-TW" dirty="0" smtClean="0"/>
                  <a:t>&lt; </a:t>
                </a:r>
                <a:r>
                  <a:rPr lang="en-US" altLang="zh-TW" dirty="0"/>
                  <a:t>420 </a:t>
                </a:r>
                <a:r>
                  <a:rPr lang="zh-TW" altLang="en-US" dirty="0"/>
                  <a:t>→ </a:t>
                </a:r>
                <a:r>
                  <a:rPr lang="en-US" altLang="zh-TW" dirty="0" smtClean="0"/>
                  <a:t>p(x,y) &lt; p(x)p(y</a:t>
                </a:r>
                <a:r>
                  <a:rPr lang="en-US" altLang="zh-TW" dirty="0"/>
                  <a:t>) : negative correlation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259" y="5301208"/>
                <a:ext cx="6398642" cy="1200329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858" t="-2538" r="-477" b="-710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/>
          <p:cNvSpPr/>
          <p:nvPr/>
        </p:nvSpPr>
        <p:spPr>
          <a:xfrm>
            <a:off x="969826" y="4365104"/>
            <a:ext cx="6503508" cy="22498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681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Introduction</a:t>
            </a:r>
          </a:p>
          <a:p>
            <a:endParaRPr lang="en-US" altLang="zh-TW" sz="2800" dirty="0" smtClean="0"/>
          </a:p>
          <a:p>
            <a:r>
              <a:rPr lang="en-US" altLang="zh-TW" sz="2800" dirty="0" smtClean="0"/>
              <a:t>Discovering Tag Relationships</a:t>
            </a:r>
          </a:p>
          <a:p>
            <a:endParaRPr lang="en-US" altLang="zh-TW" sz="2800" dirty="0" smtClean="0"/>
          </a:p>
          <a:p>
            <a:r>
              <a:rPr lang="en-US" altLang="zh-TW" sz="2800" dirty="0" smtClean="0"/>
              <a:t>Experiments and Visualizations</a:t>
            </a:r>
          </a:p>
          <a:p>
            <a:endParaRPr lang="en-US" altLang="zh-TW" sz="2800" dirty="0" smtClean="0"/>
          </a:p>
          <a:p>
            <a:r>
              <a:rPr lang="en-US" altLang="zh-TW" sz="2800" dirty="0" smtClean="0"/>
              <a:t>Conclusion</a:t>
            </a:r>
            <a:endParaRPr lang="zh-TW" altLang="en-US" sz="28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830A-2802-4E2A-AF5F-2C846964FC82}" type="slidenum">
              <a:rPr lang="zh-TW" altLang="en-US" smtClean="0"/>
              <a:pPr/>
              <a:t>12</a:t>
            </a:fld>
            <a:endParaRPr lang="zh-TW" altLang="en-US"/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1078838327"/>
              </p:ext>
            </p:extLst>
          </p:nvPr>
        </p:nvGraphicFramePr>
        <p:xfrm>
          <a:off x="5364088" y="2780928"/>
          <a:ext cx="3240360" cy="2464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477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Dataset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C</a:t>
            </a:r>
            <a:r>
              <a:rPr lang="en-US" altLang="zh-TW" dirty="0" smtClean="0"/>
              <a:t>ollect </a:t>
            </a:r>
            <a:r>
              <a:rPr lang="en-US" altLang="zh-TW" dirty="0"/>
              <a:t>nearly </a:t>
            </a:r>
            <a:r>
              <a:rPr lang="en-US" altLang="zh-TW" b="1" dirty="0"/>
              <a:t>80 million </a:t>
            </a:r>
            <a:r>
              <a:rPr lang="en-US" altLang="zh-TW" dirty="0" smtClean="0"/>
              <a:t>photos</a:t>
            </a:r>
          </a:p>
          <a:p>
            <a:pPr lvl="1"/>
            <a:r>
              <a:rPr lang="en-US" altLang="zh-TW" dirty="0" smtClean="0"/>
              <a:t>Selected </a:t>
            </a:r>
            <a:r>
              <a:rPr lang="en-US" altLang="zh-TW" dirty="0"/>
              <a:t>only the photos in </a:t>
            </a:r>
            <a:r>
              <a:rPr lang="en-US" altLang="zh-TW" b="1" dirty="0"/>
              <a:t>North </a:t>
            </a:r>
            <a:r>
              <a:rPr lang="en-US" altLang="zh-TW" b="1" dirty="0" smtClean="0"/>
              <a:t>America</a:t>
            </a:r>
          </a:p>
          <a:p>
            <a:pPr lvl="1"/>
            <a:endParaRPr lang="en-US" altLang="zh-TW" dirty="0" smtClean="0"/>
          </a:p>
          <a:p>
            <a:r>
              <a:rPr lang="en-US" altLang="zh-TW" dirty="0" smtClean="0"/>
              <a:t>Computed </a:t>
            </a:r>
            <a:r>
              <a:rPr lang="en-US" altLang="zh-TW" dirty="0"/>
              <a:t>the top </a:t>
            </a:r>
            <a:r>
              <a:rPr lang="en-US" altLang="zh-TW" b="1" dirty="0"/>
              <a:t>2000</a:t>
            </a:r>
            <a:r>
              <a:rPr lang="en-US" altLang="zh-TW" dirty="0"/>
              <a:t> most frequent text </a:t>
            </a:r>
            <a:r>
              <a:rPr lang="en-US" altLang="zh-TW" dirty="0" smtClean="0"/>
              <a:t>tags</a:t>
            </a:r>
          </a:p>
          <a:p>
            <a:pPr lvl="1"/>
            <a:r>
              <a:rPr lang="en-US" altLang="zh-TW" dirty="0"/>
              <a:t>E</a:t>
            </a:r>
            <a:r>
              <a:rPr lang="en-US" altLang="zh-TW" dirty="0" smtClean="0"/>
              <a:t>ach tags </a:t>
            </a:r>
            <a:r>
              <a:rPr lang="en-US" altLang="zh-TW" dirty="0"/>
              <a:t>has been used by at least </a:t>
            </a:r>
            <a:r>
              <a:rPr lang="en-US" altLang="zh-TW" b="1" dirty="0"/>
              <a:t>1,100</a:t>
            </a:r>
            <a:r>
              <a:rPr lang="en-US" altLang="zh-TW" dirty="0"/>
              <a:t> </a:t>
            </a:r>
            <a:r>
              <a:rPr lang="en-US" altLang="zh-TW" dirty="0" smtClean="0"/>
              <a:t>unique </a:t>
            </a:r>
            <a:r>
              <a:rPr lang="en-US" altLang="zh-TW" dirty="0"/>
              <a:t>users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830A-2802-4E2A-AF5F-2C846964FC82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844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Tag relationships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830A-2802-4E2A-AF5F-2C846964FC82}" type="slidenum">
              <a:rPr lang="zh-TW" altLang="en-US" smtClean="0"/>
              <a:pPr/>
              <a:t>14</a:t>
            </a:fld>
            <a:endParaRPr lang="zh-TW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6792"/>
            <a:ext cx="9191625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左大括弧 4"/>
          <p:cNvSpPr/>
          <p:nvPr/>
        </p:nvSpPr>
        <p:spPr>
          <a:xfrm rot="16200000">
            <a:off x="2681287" y="2856638"/>
            <a:ext cx="325049" cy="5040561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左大括弧 6"/>
          <p:cNvSpPr/>
          <p:nvPr/>
        </p:nvSpPr>
        <p:spPr>
          <a:xfrm rot="16200000">
            <a:off x="7235535" y="3635462"/>
            <a:ext cx="325049" cy="3491880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1115616" y="5661248"/>
            <a:ext cx="31806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Compute the </a:t>
            </a:r>
            <a:r>
              <a:rPr lang="en-US" altLang="zh-TW" sz="1600" dirty="0"/>
              <a:t>pairwise Euclidean </a:t>
            </a:r>
            <a:endParaRPr lang="en-US" altLang="zh-TW" sz="1600" dirty="0" smtClean="0"/>
          </a:p>
          <a:p>
            <a:r>
              <a:rPr lang="en-US" altLang="zh-TW" sz="1600" dirty="0" smtClean="0"/>
              <a:t>distances </a:t>
            </a:r>
            <a:r>
              <a:rPr lang="en-US" altLang="zh-TW" sz="1600" dirty="0"/>
              <a:t>between these vectors</a:t>
            </a:r>
            <a:endParaRPr lang="zh-TW" altLang="en-US" sz="16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6572352" y="5661246"/>
            <a:ext cx="16514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err="1" smtClean="0"/>
              <a:t>co_occur</a:t>
            </a:r>
            <a:r>
              <a:rPr lang="en-US" altLang="zh-TW" sz="1600" dirty="0" smtClean="0"/>
              <a:t>(t, t’) </a:t>
            </a:r>
          </a:p>
          <a:p>
            <a:r>
              <a:rPr lang="en-US" altLang="zh-TW" sz="1600" dirty="0" err="1" smtClean="0"/>
              <a:t>mutual_info</a:t>
            </a:r>
            <a:r>
              <a:rPr lang="en-US" altLang="zh-TW" sz="1600" dirty="0" smtClean="0"/>
              <a:t>(t, t’)</a:t>
            </a:r>
            <a:endParaRPr lang="zh-TW" altLang="en-US" sz="1600" dirty="0"/>
          </a:p>
        </p:txBody>
      </p:sp>
      <p:sp>
        <p:nvSpPr>
          <p:cNvPr id="9" name="矩形 8"/>
          <p:cNvSpPr/>
          <p:nvPr/>
        </p:nvSpPr>
        <p:spPr>
          <a:xfrm>
            <a:off x="179513" y="1952836"/>
            <a:ext cx="936104" cy="1800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179513" y="2276872"/>
            <a:ext cx="936104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186800" y="3068960"/>
            <a:ext cx="1144839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1979713" y="2276872"/>
            <a:ext cx="726242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5616114" y="3068960"/>
            <a:ext cx="432049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5589682" y="3645024"/>
            <a:ext cx="360041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5652119" y="4149080"/>
            <a:ext cx="360041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7398059" y="3429000"/>
            <a:ext cx="414301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7398059" y="4437112"/>
            <a:ext cx="414301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向下箭號 19"/>
          <p:cNvSpPr/>
          <p:nvPr/>
        </p:nvSpPr>
        <p:spPr>
          <a:xfrm rot="10800000">
            <a:off x="7812360" y="1052736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6722595" y="476672"/>
            <a:ext cx="1765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/>
              <a:t>Missed tags :</a:t>
            </a:r>
          </a:p>
          <a:p>
            <a:r>
              <a:rPr lang="en-US" altLang="zh-TW" sz="1400" dirty="0" smtClean="0"/>
              <a:t>“</a:t>
            </a:r>
            <a:r>
              <a:rPr lang="en-US" altLang="zh-TW" sz="1400" dirty="0" err="1" smtClean="0"/>
              <a:t>whitehouse</a:t>
            </a:r>
            <a:r>
              <a:rPr lang="en-US" altLang="zh-TW" sz="1400" dirty="0" smtClean="0"/>
              <a:t>”,“</a:t>
            </a:r>
            <a:r>
              <a:rPr lang="en-US" altLang="zh-TW" sz="1400" dirty="0" err="1" smtClean="0"/>
              <a:t>april</a:t>
            </a:r>
            <a:r>
              <a:rPr lang="en-US" altLang="zh-TW" sz="1400" dirty="0" smtClean="0"/>
              <a:t>” 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19861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Clustering tags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To cluster </a:t>
            </a:r>
            <a:r>
              <a:rPr lang="en-US" altLang="zh-TW" dirty="0"/>
              <a:t>the 2000 tags </a:t>
            </a:r>
            <a:r>
              <a:rPr lang="en-US" altLang="zh-TW" dirty="0" smtClean="0"/>
              <a:t>using k-means</a:t>
            </a:r>
          </a:p>
          <a:p>
            <a:pPr lvl="1"/>
            <a:r>
              <a:rPr lang="en-US" altLang="zh-TW" dirty="0"/>
              <a:t>Since k-means clustering is </a:t>
            </a:r>
            <a:r>
              <a:rPr lang="en-US" altLang="zh-TW" dirty="0" smtClean="0"/>
              <a:t>sensitive to </a:t>
            </a:r>
            <a:r>
              <a:rPr lang="en-US" altLang="zh-TW" dirty="0"/>
              <a:t>the initial choice of </a:t>
            </a:r>
            <a:r>
              <a:rPr lang="en-US" altLang="zh-TW" dirty="0" smtClean="0"/>
              <a:t>centroids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zh-TW" dirty="0" smtClean="0"/>
              <a:t>With different </a:t>
            </a:r>
            <a:r>
              <a:rPr lang="en-US" altLang="zh-TW" dirty="0"/>
              <a:t>random initial cluster </a:t>
            </a:r>
            <a:r>
              <a:rPr lang="en-US" altLang="zh-TW" dirty="0" smtClean="0"/>
              <a:t>centers : </a:t>
            </a:r>
            <a:r>
              <a:rPr lang="en-US" altLang="zh-TW" b="1" dirty="0" smtClean="0"/>
              <a:t>5 times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zh-TW" dirty="0" smtClean="0"/>
              <a:t>Set </a:t>
            </a:r>
            <a:r>
              <a:rPr lang="en-US" altLang="zh-TW" b="1" dirty="0" smtClean="0"/>
              <a:t>k = 50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830A-2802-4E2A-AF5F-2C846964FC82}" type="slidenum">
              <a:rPr lang="zh-TW" altLang="en-US" smtClean="0"/>
              <a:pPr/>
              <a:t>15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1187624" y="3789040"/>
            <a:ext cx="6135013" cy="2308324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Clustering the following data into 2 clusters using k-means</a:t>
            </a:r>
          </a:p>
          <a:p>
            <a:pPr marL="285750" indent="-285750">
              <a:buFontTx/>
              <a:buChar char="-"/>
            </a:pPr>
            <a:r>
              <a:rPr lang="en-US" altLang="zh-TW" dirty="0" smtClean="0"/>
              <a:t>2, 5, 7, 8, 10, 16, 18, 20</a:t>
            </a:r>
          </a:p>
          <a:p>
            <a:pPr marL="285750" indent="-285750">
              <a:buFontTx/>
              <a:buChar char="-"/>
            </a:pPr>
            <a:r>
              <a:rPr lang="en-US" altLang="zh-TW" dirty="0" smtClean="0"/>
              <a:t>Initial centroid : 2, 20</a:t>
            </a:r>
          </a:p>
          <a:p>
            <a:pPr lvl="1"/>
            <a:r>
              <a:rPr lang="en-US" altLang="zh-TW" dirty="0" smtClean="0"/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2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2,5,7,8,10 </a:t>
            </a:r>
            <a:r>
              <a:rPr lang="zh-TW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→ </a:t>
            </a:r>
            <a:r>
              <a:rPr lang="en-US" altLang="zh-TW" dirty="0" smtClean="0">
                <a:solidFill>
                  <a:srgbClr val="FF0000"/>
                </a:solidFill>
              </a:rPr>
              <a:t>6.4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zh-TW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:2,5,7,8,10</a:t>
            </a:r>
            <a:r>
              <a:rPr lang="zh-TW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US" altLang="zh-TW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20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16,18,20</a:t>
            </a:r>
            <a:r>
              <a:rPr lang="zh-TW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→ </a:t>
            </a:r>
            <a:r>
              <a:rPr lang="en-US" altLang="zh-TW" dirty="0" smtClean="0">
                <a:solidFill>
                  <a:srgbClr val="FF0000"/>
                </a:solidFill>
              </a:rPr>
              <a:t>18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16,18,20</a:t>
            </a:r>
          </a:p>
          <a:p>
            <a:pPr marL="285750" indent="-285750">
              <a:buFontTx/>
              <a:buChar char="-"/>
            </a:pPr>
            <a:r>
              <a:rPr lang="en-US" altLang="zh-TW" dirty="0"/>
              <a:t>Initial centroid : 2, 5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2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2</a:t>
            </a:r>
            <a:r>
              <a:rPr lang="zh-TW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→ </a:t>
            </a:r>
            <a:r>
              <a:rPr lang="en-US" altLang="zh-TW" dirty="0" smtClean="0">
                <a:solidFill>
                  <a:srgbClr val="FF0000"/>
                </a:solidFill>
              </a:rPr>
              <a:t>4.6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: 2,5,7,8</a:t>
            </a:r>
            <a:r>
              <a:rPr lang="zh-TW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</a:t>
            </a:r>
            <a:endParaRPr lang="en-US" altLang="zh-TW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5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5,7,8,10,16,18,20 </a:t>
            </a:r>
            <a:r>
              <a:rPr lang="zh-TW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→ </a:t>
            </a:r>
            <a:r>
              <a:rPr lang="en-US" altLang="zh-TW" dirty="0" smtClean="0">
                <a:solidFill>
                  <a:srgbClr val="FF0000"/>
                </a:solidFill>
              </a:rPr>
              <a:t>14.8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: 10,16,18,20</a:t>
            </a:r>
            <a:endParaRPr lang="zh-TW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78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Clustering tags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Measure </a:t>
            </a:r>
            <a:r>
              <a:rPr lang="en-US" altLang="zh-TW" dirty="0"/>
              <a:t>the </a:t>
            </a:r>
            <a:r>
              <a:rPr lang="en-US" altLang="zh-TW" dirty="0" smtClean="0"/>
              <a:t>peakiness of </a:t>
            </a:r>
            <a:r>
              <a:rPr lang="en-US" altLang="zh-TW" dirty="0"/>
              <a:t>a vector v by computing its second moment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830A-2802-4E2A-AF5F-2C846964FC82}" type="slidenum">
              <a:rPr lang="zh-TW" altLang="en-US" smtClean="0"/>
              <a:pPr/>
              <a:t>16</a:t>
            </a:fld>
            <a:endParaRPr lang="zh-TW" alt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639" y="2780928"/>
            <a:ext cx="2638425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838078"/>
            <a:ext cx="19050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956800" y="3720345"/>
            <a:ext cx="664803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Example :</a:t>
            </a:r>
          </a:p>
          <a:p>
            <a:r>
              <a:rPr lang="en-US" altLang="zh-TW" dirty="0" smtClean="0"/>
              <a:t>Assume :  After geo clustering ,there were three tags in a group</a:t>
            </a:r>
          </a:p>
          <a:p>
            <a:r>
              <a:rPr lang="en-US" altLang="zh-TW" dirty="0" smtClean="0"/>
              <a:t>{sea ,</a:t>
            </a:r>
            <a:r>
              <a:rPr lang="en-US" altLang="zh-TW" dirty="0"/>
              <a:t>beach , shearwater</a:t>
            </a:r>
            <a:r>
              <a:rPr lang="en-US" altLang="zh-TW" dirty="0" smtClean="0"/>
              <a:t>} </a:t>
            </a:r>
          </a:p>
          <a:p>
            <a:r>
              <a:rPr lang="en-US" altLang="zh-TW" dirty="0"/>
              <a:t>s</a:t>
            </a:r>
            <a:r>
              <a:rPr lang="en-US" altLang="zh-TW" dirty="0" smtClean="0"/>
              <a:t>ea &lt;0.9 ,0.05 ,0.05&gt;</a:t>
            </a:r>
            <a:r>
              <a:rPr lang="zh-TW" altLang="en-US" dirty="0" smtClean="0"/>
              <a:t> → </a:t>
            </a:r>
            <a:r>
              <a:rPr lang="en-US" altLang="zh-TW" dirty="0" smtClean="0"/>
              <a:t>&lt;0.81 ,0.0025, 0.0025&gt;</a:t>
            </a:r>
          </a:p>
          <a:p>
            <a:r>
              <a:rPr lang="en-US" altLang="zh-TW" dirty="0" smtClean="0"/>
              <a:t>Beach &lt;0.8 ,0.05 ,0.15&gt;</a:t>
            </a:r>
            <a:r>
              <a:rPr lang="zh-TW" altLang="en-US" dirty="0" smtClean="0"/>
              <a:t> → </a:t>
            </a:r>
            <a:r>
              <a:rPr lang="en-US" altLang="zh-TW" dirty="0" smtClean="0"/>
              <a:t>&lt;0.64</a:t>
            </a:r>
            <a:r>
              <a:rPr lang="zh-TW" altLang="en-US" dirty="0" smtClean="0"/>
              <a:t> </a:t>
            </a:r>
            <a:r>
              <a:rPr lang="en-US" altLang="zh-TW" dirty="0" smtClean="0"/>
              <a:t>,0.0025 ,0.0225&gt;</a:t>
            </a:r>
          </a:p>
          <a:p>
            <a:r>
              <a:rPr lang="en-US" altLang="zh-TW" dirty="0"/>
              <a:t>shearwater</a:t>
            </a:r>
            <a:r>
              <a:rPr lang="en-US" altLang="zh-TW" dirty="0" smtClean="0"/>
              <a:t> &lt;0.95 ,0 ,0.05&gt; </a:t>
            </a:r>
            <a:r>
              <a:rPr lang="zh-TW" altLang="en-US" dirty="0" smtClean="0"/>
              <a:t>→ </a:t>
            </a:r>
            <a:r>
              <a:rPr lang="en-US" altLang="zh-TW" dirty="0" smtClean="0"/>
              <a:t>&lt;0.9025 ,0 ,0.0025&gt;</a:t>
            </a:r>
            <a:endParaRPr lang="zh-TW" altLang="en-US" dirty="0"/>
          </a:p>
        </p:txBody>
      </p:sp>
      <p:sp>
        <p:nvSpPr>
          <p:cNvPr id="8" name="向右箭號 7"/>
          <p:cNvSpPr/>
          <p:nvPr/>
        </p:nvSpPr>
        <p:spPr>
          <a:xfrm>
            <a:off x="4139952" y="2923802"/>
            <a:ext cx="504056" cy="333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右箭號 8"/>
          <p:cNvSpPr/>
          <p:nvPr/>
        </p:nvSpPr>
        <p:spPr>
          <a:xfrm>
            <a:off x="1073990" y="5785584"/>
            <a:ext cx="504056" cy="333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1765694" y="5643115"/>
                <a:ext cx="5609228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latin typeface="Cambria Math"/>
                            </a:rPr>
                            <m:t>&lt;2.3525 ,0.005 ,0.027&gt;</m:t>
                          </m:r>
                        </m:num>
                        <m:den>
                          <m:r>
                            <a:rPr lang="en-US" altLang="zh-TW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altLang="zh-TW" b="0" i="1" smtClean="0">
                          <a:latin typeface="Cambria Math"/>
                        </a:rPr>
                        <m:t>=&lt;0.784 ,0.0016 ,0.009&gt;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5694" y="5643115"/>
                <a:ext cx="5609228" cy="618311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/>
          <p:cNvSpPr/>
          <p:nvPr/>
        </p:nvSpPr>
        <p:spPr>
          <a:xfrm>
            <a:off x="904981" y="3717032"/>
            <a:ext cx="6699857" cy="2644616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019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Geo-spatial clusters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830A-2802-4E2A-AF5F-2C846964FC82}" type="slidenum">
              <a:rPr lang="zh-TW" altLang="en-US" smtClean="0"/>
              <a:pPr/>
              <a:t>17</a:t>
            </a:fld>
            <a:endParaRPr lang="zh-TW" alt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488" y="1628800"/>
            <a:ext cx="8420184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833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Temporal clusters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830A-2802-4E2A-AF5F-2C846964FC82}" type="slidenum">
              <a:rPr lang="zh-TW" altLang="en-US" smtClean="0"/>
              <a:pPr/>
              <a:t>18</a:t>
            </a:fld>
            <a:endParaRPr lang="zh-TW" alt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00213"/>
            <a:ext cx="8388424" cy="4609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168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Evaluation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Define </a:t>
            </a:r>
            <a:r>
              <a:rPr lang="en-US" altLang="zh-TW" dirty="0"/>
              <a:t>the quality of a tag </a:t>
            </a:r>
            <a:r>
              <a:rPr lang="en-US" altLang="zh-TW" dirty="0" smtClean="0"/>
              <a:t>cluster</a:t>
            </a:r>
            <a:r>
              <a:rPr lang="zh-TW" altLang="en-US" dirty="0" smtClean="0"/>
              <a:t> → </a:t>
            </a:r>
            <a:r>
              <a:rPr lang="en-US" altLang="zh-TW" b="1" dirty="0" smtClean="0">
                <a:solidFill>
                  <a:srgbClr val="FF0000"/>
                </a:solidFill>
              </a:rPr>
              <a:t>difficult</a:t>
            </a:r>
          </a:p>
          <a:p>
            <a:pPr lvl="1"/>
            <a:r>
              <a:rPr lang="en-US" altLang="zh-TW" dirty="0" smtClean="0"/>
              <a:t>Experiment </a:t>
            </a:r>
            <a:r>
              <a:rPr lang="zh-TW" altLang="en-US" dirty="0" smtClean="0"/>
              <a:t>→ </a:t>
            </a:r>
            <a:r>
              <a:rPr lang="en-US" altLang="zh-TW" dirty="0" smtClean="0"/>
              <a:t>humans judge</a:t>
            </a:r>
          </a:p>
          <a:p>
            <a:pPr lvl="1"/>
            <a:endParaRPr lang="en-US" altLang="zh-TW" dirty="0"/>
          </a:p>
          <a:p>
            <a:r>
              <a:rPr lang="en-US" altLang="zh-TW" dirty="0" smtClean="0"/>
              <a:t>Goal : To </a:t>
            </a:r>
            <a:r>
              <a:rPr lang="en-US" altLang="zh-TW" dirty="0"/>
              <a:t>test </a:t>
            </a:r>
            <a:r>
              <a:rPr lang="en-US" altLang="zh-TW" dirty="0" smtClean="0"/>
              <a:t>whether these techniques </a:t>
            </a:r>
            <a:r>
              <a:rPr lang="en-US" altLang="zh-TW" dirty="0"/>
              <a:t>produce </a:t>
            </a:r>
            <a:r>
              <a:rPr lang="en-US" altLang="zh-TW" b="1" dirty="0" smtClean="0">
                <a:solidFill>
                  <a:srgbClr val="0070C0"/>
                </a:solidFill>
              </a:rPr>
              <a:t>coherent tag</a:t>
            </a:r>
            <a:r>
              <a:rPr lang="en-US" altLang="zh-TW" dirty="0" smtClean="0">
                <a:solidFill>
                  <a:srgbClr val="0070C0"/>
                </a:solidFill>
              </a:rPr>
              <a:t> </a:t>
            </a:r>
            <a:r>
              <a:rPr lang="en-US" altLang="zh-TW" dirty="0"/>
              <a:t>clusters </a:t>
            </a:r>
            <a:r>
              <a:rPr lang="en-US" altLang="zh-TW" dirty="0" smtClean="0"/>
              <a:t>that correspond </a:t>
            </a:r>
            <a:r>
              <a:rPr lang="en-US" altLang="zh-TW" dirty="0"/>
              <a:t>to </a:t>
            </a:r>
            <a:r>
              <a:rPr lang="en-US" altLang="zh-TW" dirty="0" smtClean="0"/>
              <a:t>intuitive geo-spatial </a:t>
            </a:r>
            <a:r>
              <a:rPr lang="en-US" altLang="zh-TW" dirty="0"/>
              <a:t>and temporal </a:t>
            </a:r>
            <a:r>
              <a:rPr lang="en-US" altLang="zh-TW" dirty="0" smtClean="0"/>
              <a:t>concepts</a:t>
            </a:r>
          </a:p>
          <a:p>
            <a:endParaRPr lang="en-US" altLang="zh-TW" dirty="0"/>
          </a:p>
          <a:p>
            <a:r>
              <a:rPr lang="en-US" altLang="zh-TW" dirty="0" smtClean="0"/>
              <a:t>Try </a:t>
            </a:r>
            <a:r>
              <a:rPr lang="en-US" altLang="zh-TW" dirty="0"/>
              <a:t>to measure how </a:t>
            </a:r>
            <a:r>
              <a:rPr lang="en-US" altLang="zh-TW" dirty="0" smtClean="0"/>
              <a:t>well these </a:t>
            </a:r>
            <a:r>
              <a:rPr lang="en-US" altLang="zh-TW" b="1" dirty="0">
                <a:solidFill>
                  <a:srgbClr val="0070C0"/>
                </a:solidFill>
              </a:rPr>
              <a:t>visualizations</a:t>
            </a:r>
            <a:r>
              <a:rPr lang="en-US" altLang="zh-TW" dirty="0"/>
              <a:t> could help people appreciate subtle </a:t>
            </a:r>
            <a:r>
              <a:rPr lang="en-US" altLang="zh-TW" dirty="0" smtClean="0"/>
              <a:t>semantic connections </a:t>
            </a:r>
            <a:r>
              <a:rPr lang="en-US" altLang="zh-TW" dirty="0"/>
              <a:t>between tags.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830A-2802-4E2A-AF5F-2C846964FC82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021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Introduction</a:t>
            </a:r>
          </a:p>
          <a:p>
            <a:endParaRPr lang="en-US" altLang="zh-TW" sz="2800" dirty="0" smtClean="0"/>
          </a:p>
          <a:p>
            <a:r>
              <a:rPr lang="en-US" altLang="zh-TW" sz="2800" dirty="0" smtClean="0"/>
              <a:t>Discovering Tag Relationships</a:t>
            </a:r>
          </a:p>
          <a:p>
            <a:endParaRPr lang="en-US" altLang="zh-TW" sz="2800" dirty="0" smtClean="0"/>
          </a:p>
          <a:p>
            <a:r>
              <a:rPr lang="en-US" altLang="zh-TW" sz="2800" dirty="0" smtClean="0"/>
              <a:t>Experiments and Visualizations</a:t>
            </a:r>
          </a:p>
          <a:p>
            <a:endParaRPr lang="en-US" altLang="zh-TW" sz="2800" dirty="0" smtClean="0"/>
          </a:p>
          <a:p>
            <a:r>
              <a:rPr lang="en-US" altLang="zh-TW" sz="2800" dirty="0" smtClean="0"/>
              <a:t>Conclusion</a:t>
            </a:r>
            <a:endParaRPr lang="zh-TW" altLang="en-US" sz="28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830A-2802-4E2A-AF5F-2C846964FC82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512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Evaluation results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Geo relevant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Temporally relevant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830A-2802-4E2A-AF5F-2C846964FC82}" type="slidenum">
              <a:rPr lang="zh-TW" altLang="en-US" smtClean="0"/>
              <a:pPr/>
              <a:t>20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439031"/>
              </p:ext>
            </p:extLst>
          </p:nvPr>
        </p:nvGraphicFramePr>
        <p:xfrm>
          <a:off x="1403648" y="2204864"/>
          <a:ext cx="554461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18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Geo clusters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29(58%)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EAE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b="1" dirty="0" smtClean="0">
                          <a:solidFill>
                            <a:schemeClr val="bg1"/>
                          </a:solidFill>
                        </a:rPr>
                        <a:t>Motion clusters</a:t>
                      </a:r>
                      <a:endParaRPr lang="zh-TW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30(60%)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EAE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b="1" dirty="0" smtClean="0">
                          <a:solidFill>
                            <a:schemeClr val="bg1"/>
                          </a:solidFill>
                        </a:rPr>
                        <a:t>Co-occurrence clusters</a:t>
                      </a:r>
                      <a:endParaRPr lang="zh-TW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11(22%)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EAE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b="1" dirty="0" smtClean="0">
                          <a:solidFill>
                            <a:schemeClr val="bg1"/>
                          </a:solidFill>
                        </a:rPr>
                        <a:t>Mutual information clusters</a:t>
                      </a:r>
                      <a:endParaRPr lang="zh-TW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11(22%)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146800"/>
              </p:ext>
            </p:extLst>
          </p:nvPr>
        </p:nvGraphicFramePr>
        <p:xfrm>
          <a:off x="1403648" y="4725144"/>
          <a:ext cx="554461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18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Temporal clusters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13(26%)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EAE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b="1" dirty="0" smtClean="0">
                          <a:solidFill>
                            <a:schemeClr val="bg1"/>
                          </a:solidFill>
                        </a:rPr>
                        <a:t>Motion clusters</a:t>
                      </a:r>
                      <a:endParaRPr lang="zh-TW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5(10%)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EAE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b="1" dirty="0" smtClean="0">
                          <a:solidFill>
                            <a:schemeClr val="bg1"/>
                          </a:solidFill>
                        </a:rPr>
                        <a:t>Co-occurrence clusters</a:t>
                      </a:r>
                      <a:endParaRPr lang="zh-TW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1(2%)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EAE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b="1" dirty="0" smtClean="0">
                          <a:solidFill>
                            <a:schemeClr val="bg1"/>
                          </a:solidFill>
                        </a:rPr>
                        <a:t>Mutual information clusters</a:t>
                      </a:r>
                      <a:endParaRPr lang="zh-TW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6(12%)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421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 smtClean="0"/>
              <a:t>Geo and temporally relevant cluster retrieval</a:t>
            </a:r>
            <a:endParaRPr lang="zh-TW" alt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830A-2802-4E2A-AF5F-2C846964FC82}" type="slidenum">
              <a:rPr lang="zh-TW" altLang="en-US" smtClean="0"/>
              <a:pPr/>
              <a:t>21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19" y="3806383"/>
            <a:ext cx="6275548" cy="2981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90" y="1480458"/>
            <a:ext cx="3587705" cy="5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1126119" y="2052057"/>
            <a:ext cx="659667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fontAlgn="base">
              <a:buFont typeface="Arial" pitchFamily="34" charset="0"/>
              <a:buChar char="•"/>
            </a:pPr>
            <a:r>
              <a:rPr lang="en-US" altLang="zh-TW" sz="2000" dirty="0"/>
              <a:t>Dataset : 5000 data</a:t>
            </a:r>
          </a:p>
          <a:p>
            <a:pPr marL="742950" lvl="1" indent="-285750" fontAlgn="base">
              <a:buFont typeface="Wingdings" pitchFamily="2" charset="2"/>
              <a:buChar char="Ø"/>
            </a:pPr>
            <a:r>
              <a:rPr lang="en-US" altLang="zh-TW" sz="1600" dirty="0"/>
              <a:t>500 item related to </a:t>
            </a:r>
            <a:r>
              <a:rPr lang="en-US" altLang="zh-TW" sz="1600" dirty="0" smtClean="0"/>
              <a:t>data mining</a:t>
            </a:r>
            <a:endParaRPr lang="en-US" altLang="zh-TW" sz="1600" dirty="0"/>
          </a:p>
          <a:p>
            <a:pPr marL="742950" lvl="1" indent="-285750" fontAlgn="base">
              <a:buFont typeface="Wingdings" pitchFamily="2" charset="2"/>
              <a:buChar char="Ø"/>
            </a:pPr>
            <a:r>
              <a:rPr lang="en-US" altLang="zh-TW" sz="1600" dirty="0"/>
              <a:t>User gives a </a:t>
            </a:r>
            <a:r>
              <a:rPr lang="en-US" altLang="zh-TW" sz="1600" dirty="0" smtClean="0"/>
              <a:t>query “</a:t>
            </a:r>
            <a:r>
              <a:rPr lang="en-US" altLang="zh-TW" sz="1600" dirty="0"/>
              <a:t>data mining</a:t>
            </a:r>
            <a:r>
              <a:rPr lang="en-US" altLang="zh-TW" sz="1600" dirty="0" smtClean="0"/>
              <a:t>”, </a:t>
            </a:r>
            <a:r>
              <a:rPr lang="en-US" altLang="zh-TW" sz="1600" dirty="0"/>
              <a:t>system retrieves 2000 data, </a:t>
            </a:r>
            <a:endParaRPr lang="en-US" altLang="zh-TW" sz="1600" dirty="0" smtClean="0"/>
          </a:p>
          <a:p>
            <a:pPr marL="742950" lvl="1" indent="-285750" fontAlgn="base">
              <a:buFont typeface="Wingdings" pitchFamily="2" charset="2"/>
              <a:buChar char="Ø"/>
            </a:pPr>
            <a:r>
              <a:rPr lang="en-US" altLang="zh-TW" sz="1600" dirty="0" smtClean="0"/>
              <a:t>400 </a:t>
            </a:r>
            <a:r>
              <a:rPr lang="en-US" altLang="zh-TW" sz="1600" dirty="0"/>
              <a:t>data related to </a:t>
            </a:r>
            <a:r>
              <a:rPr lang="en-US" altLang="zh-TW" sz="1600" dirty="0" smtClean="0"/>
              <a:t>data mining</a:t>
            </a:r>
          </a:p>
          <a:p>
            <a:pPr marL="342900" indent="-342900" fontAlgn="base">
              <a:buFont typeface="Arial" pitchFamily="34" charset="0"/>
              <a:buChar char="•"/>
            </a:pPr>
            <a:r>
              <a:rPr lang="en-US" altLang="zh-TW" sz="2000" dirty="0" smtClean="0"/>
              <a:t>Precision = 400/2000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=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0.2</a:t>
            </a:r>
          </a:p>
          <a:p>
            <a:pPr marL="342900" indent="-342900" fontAlgn="base">
              <a:buFont typeface="Arial" pitchFamily="34" charset="0"/>
              <a:buChar char="•"/>
            </a:pPr>
            <a:r>
              <a:rPr lang="en-US" altLang="zh-TW" sz="2000" dirty="0" smtClean="0"/>
              <a:t>Recall </a:t>
            </a:r>
            <a:r>
              <a:rPr lang="en-US" altLang="zh-TW" sz="2000" dirty="0"/>
              <a:t>= 400/500</a:t>
            </a:r>
            <a:r>
              <a:rPr lang="zh-TW" altLang="en-US" sz="2000" dirty="0"/>
              <a:t> </a:t>
            </a:r>
            <a:r>
              <a:rPr lang="en-US" altLang="zh-TW" sz="2000" dirty="0"/>
              <a:t>=</a:t>
            </a:r>
            <a:r>
              <a:rPr lang="zh-TW" altLang="en-US" sz="2000" dirty="0"/>
              <a:t> </a:t>
            </a:r>
            <a:r>
              <a:rPr lang="en-US" altLang="zh-TW" sz="2000" dirty="0" smtClean="0"/>
              <a:t>0.8</a:t>
            </a:r>
            <a:endParaRPr lang="en-US" altLang="zh-TW" sz="2000" dirty="0"/>
          </a:p>
        </p:txBody>
      </p:sp>
    </p:spTree>
    <p:extLst>
      <p:ext uri="{BB962C8B-B14F-4D97-AF65-F5344CB8AC3E}">
        <p14:creationId xmlns:p14="http://schemas.microsoft.com/office/powerpoint/2010/main" val="44248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Introduction</a:t>
            </a:r>
          </a:p>
          <a:p>
            <a:endParaRPr lang="en-US" altLang="zh-TW" sz="2800" dirty="0" smtClean="0"/>
          </a:p>
          <a:p>
            <a:r>
              <a:rPr lang="en-US" altLang="zh-TW" sz="2800" dirty="0" smtClean="0"/>
              <a:t>Discovering Tag Relationships</a:t>
            </a:r>
          </a:p>
          <a:p>
            <a:endParaRPr lang="en-US" altLang="zh-TW" sz="2800" dirty="0" smtClean="0"/>
          </a:p>
          <a:p>
            <a:r>
              <a:rPr lang="en-US" altLang="zh-TW" sz="2800" dirty="0" smtClean="0"/>
              <a:t>Experiments and Visualizations</a:t>
            </a:r>
          </a:p>
          <a:p>
            <a:endParaRPr lang="en-US" altLang="zh-TW" sz="2800" dirty="0" smtClean="0"/>
          </a:p>
          <a:p>
            <a:r>
              <a:rPr lang="en-US" altLang="zh-TW" sz="2800" dirty="0" smtClean="0"/>
              <a:t>Conclusion</a:t>
            </a:r>
            <a:endParaRPr lang="zh-TW" altLang="en-US" sz="28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830A-2802-4E2A-AF5F-2C846964FC82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477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Proposed </a:t>
            </a:r>
            <a:r>
              <a:rPr lang="en-US" altLang="zh-TW" dirty="0"/>
              <a:t>techniques to measure the </a:t>
            </a:r>
            <a:r>
              <a:rPr lang="en-US" altLang="zh-TW" dirty="0" smtClean="0"/>
              <a:t>semantic similarity </a:t>
            </a:r>
            <a:r>
              <a:rPr lang="en-US" altLang="zh-TW" dirty="0"/>
              <a:t>of tags by comparing </a:t>
            </a: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geo-spatial</a:t>
            </a:r>
            <a:r>
              <a:rPr lang="en-US" altLang="zh-TW" dirty="0"/>
              <a:t>, </a:t>
            </a: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temporal</a:t>
            </a:r>
            <a:r>
              <a:rPr lang="en-US" altLang="zh-TW" dirty="0"/>
              <a:t>, </a:t>
            </a:r>
            <a:r>
              <a:rPr lang="en-US" altLang="zh-TW" dirty="0" smtClean="0"/>
              <a:t>and </a:t>
            </a:r>
            <a:r>
              <a:rPr lang="en-US" altLang="zh-TW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geo-temporal</a:t>
            </a:r>
            <a:r>
              <a:rPr lang="en-US" altLang="zh-TW" dirty="0" smtClean="0"/>
              <a:t> patterns </a:t>
            </a:r>
            <a:r>
              <a:rPr lang="en-US" altLang="zh-TW" dirty="0"/>
              <a:t>of </a:t>
            </a:r>
            <a:r>
              <a:rPr lang="en-US" altLang="zh-TW" dirty="0" smtClean="0"/>
              <a:t>use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/>
              <a:t>P</a:t>
            </a:r>
            <a:r>
              <a:rPr lang="en-US" altLang="zh-TW" dirty="0" smtClean="0"/>
              <a:t>roposed </a:t>
            </a:r>
            <a:r>
              <a:rPr lang="en-US" altLang="zh-TW" dirty="0"/>
              <a:t>novel methods to visualize the resulting </a:t>
            </a:r>
            <a:r>
              <a:rPr lang="en-US" altLang="zh-TW" dirty="0" smtClean="0"/>
              <a:t>clusters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830A-2802-4E2A-AF5F-2C846964FC82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905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Future 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Using </a:t>
            </a:r>
            <a:r>
              <a:rPr lang="en-US" altLang="zh-TW" dirty="0"/>
              <a:t>only North American </a:t>
            </a:r>
            <a:r>
              <a:rPr lang="en-US" altLang="zh-TW" dirty="0" smtClean="0"/>
              <a:t>data and </a:t>
            </a:r>
            <a:r>
              <a:rPr lang="en-US" altLang="zh-TW" dirty="0"/>
              <a:t>clustering the top 2000 most used tags into </a:t>
            </a:r>
            <a:r>
              <a:rPr lang="en-US" altLang="zh-TW" b="1" dirty="0">
                <a:solidFill>
                  <a:srgbClr val="0070C0"/>
                </a:solidFill>
              </a:rPr>
              <a:t>50</a:t>
            </a:r>
            <a:r>
              <a:rPr lang="en-US" altLang="zh-TW" dirty="0"/>
              <a:t> </a:t>
            </a:r>
            <a:r>
              <a:rPr lang="en-US" altLang="zh-TW" dirty="0" smtClean="0"/>
              <a:t>clusters</a:t>
            </a:r>
          </a:p>
          <a:p>
            <a:endParaRPr lang="en-US" altLang="zh-TW" dirty="0"/>
          </a:p>
          <a:p>
            <a:r>
              <a:rPr lang="en-US" altLang="zh-TW" dirty="0"/>
              <a:t>It would also be interesting to build a </a:t>
            </a:r>
            <a:r>
              <a:rPr lang="en-US" altLang="zh-TW" b="1" dirty="0" smtClean="0">
                <a:solidFill>
                  <a:srgbClr val="0070C0"/>
                </a:solidFill>
              </a:rPr>
              <a:t>tag recommendation system</a:t>
            </a:r>
            <a:r>
              <a:rPr lang="en-US" altLang="zh-TW" b="1" dirty="0" smtClean="0"/>
              <a:t> </a:t>
            </a:r>
            <a:r>
              <a:rPr lang="en-US" altLang="zh-TW" dirty="0"/>
              <a:t>that integrates </a:t>
            </a:r>
            <a:r>
              <a:rPr lang="en-US" altLang="zh-TW" dirty="0" smtClean="0"/>
              <a:t>these techniques</a:t>
            </a:r>
          </a:p>
          <a:p>
            <a:endParaRPr lang="en-US" altLang="zh-TW" dirty="0"/>
          </a:p>
          <a:p>
            <a:r>
              <a:rPr lang="en-US" altLang="zh-TW" dirty="0" smtClean="0"/>
              <a:t>Their </a:t>
            </a:r>
            <a:r>
              <a:rPr lang="en-US" altLang="zh-TW" dirty="0"/>
              <a:t>approach could </a:t>
            </a:r>
            <a:r>
              <a:rPr lang="en-US" altLang="zh-TW" dirty="0" smtClean="0"/>
              <a:t>be applied </a:t>
            </a:r>
            <a:r>
              <a:rPr lang="en-US" altLang="zh-TW" dirty="0"/>
              <a:t>to other collections of objects with geographical and </a:t>
            </a:r>
            <a:r>
              <a:rPr lang="en-US" altLang="zh-TW" dirty="0" smtClean="0"/>
              <a:t>temporal attributes</a:t>
            </a:r>
            <a:r>
              <a:rPr lang="en-US" altLang="zh-TW" dirty="0"/>
              <a:t>, such as data from </a:t>
            </a:r>
            <a:r>
              <a:rPr lang="en-US" altLang="zh-TW" b="1" dirty="0">
                <a:solidFill>
                  <a:srgbClr val="0070C0"/>
                </a:solidFill>
              </a:rPr>
              <a:t>Wikipedia</a:t>
            </a:r>
            <a:r>
              <a:rPr lang="en-US" altLang="zh-TW" dirty="0"/>
              <a:t> or </a:t>
            </a:r>
            <a:r>
              <a:rPr lang="en-US" altLang="zh-TW" b="1" dirty="0">
                <a:solidFill>
                  <a:srgbClr val="0070C0"/>
                </a:solidFill>
              </a:rPr>
              <a:t>Twitter</a:t>
            </a:r>
            <a:endParaRPr lang="en-US" altLang="zh-TW" b="1" dirty="0" smtClean="0">
              <a:solidFill>
                <a:srgbClr val="0070C0"/>
              </a:solidFill>
            </a:endParaRPr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830A-2802-4E2A-AF5F-2C846964FC82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88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Existing approaches have largely </a:t>
            </a:r>
            <a:r>
              <a:rPr lang="en-US" altLang="zh-TW" dirty="0" smtClean="0"/>
              <a:t>relied on </a:t>
            </a:r>
            <a:r>
              <a:rPr lang="en-US" altLang="zh-TW" dirty="0"/>
              <a:t>tag </a:t>
            </a:r>
            <a:r>
              <a:rPr lang="en-US" altLang="zh-TW" dirty="0" smtClean="0"/>
              <a:t>co-occurrences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pPr marL="114300" indent="0">
              <a:buNone/>
            </a:pPr>
            <a:endParaRPr lang="en-US" altLang="zh-TW" dirty="0" smtClean="0"/>
          </a:p>
          <a:p>
            <a:r>
              <a:rPr lang="en-US" altLang="zh-TW" dirty="0"/>
              <a:t>But some related tags </a:t>
            </a:r>
            <a:r>
              <a:rPr lang="en-US" altLang="zh-TW" dirty="0" smtClean="0"/>
              <a:t>may seldom co-occur</a:t>
            </a:r>
          </a:p>
          <a:p>
            <a:pPr lvl="1"/>
            <a:r>
              <a:rPr lang="en-US" altLang="zh-TW" dirty="0" smtClean="0"/>
              <a:t>Ex : </a:t>
            </a:r>
            <a:r>
              <a:rPr lang="en-US" altLang="zh-TW" dirty="0" smtClean="0">
                <a:solidFill>
                  <a:srgbClr val="FF0000"/>
                </a:solidFill>
              </a:rPr>
              <a:t>the </a:t>
            </a:r>
            <a:r>
              <a:rPr lang="en-US" altLang="zh-TW" dirty="0">
                <a:solidFill>
                  <a:srgbClr val="FF0000"/>
                </a:solidFill>
              </a:rPr>
              <a:t>Statue of Liberty</a:t>
            </a:r>
            <a:r>
              <a:rPr lang="en-US" altLang="zh-TW" dirty="0"/>
              <a:t> and </a:t>
            </a:r>
            <a:r>
              <a:rPr lang="en-US" altLang="zh-TW" dirty="0">
                <a:solidFill>
                  <a:srgbClr val="FF0000"/>
                </a:solidFill>
              </a:rPr>
              <a:t>Central </a:t>
            </a:r>
            <a:r>
              <a:rPr lang="en-US" altLang="zh-TW" dirty="0" smtClean="0">
                <a:solidFill>
                  <a:srgbClr val="FF0000"/>
                </a:solidFill>
              </a:rPr>
              <a:t>Park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zh-TW" dirty="0" smtClean="0"/>
              <a:t>Both </a:t>
            </a:r>
            <a:r>
              <a:rPr lang="en-US" altLang="zh-TW" dirty="0"/>
              <a:t>are major New York City </a:t>
            </a:r>
            <a:r>
              <a:rPr lang="en-US" altLang="zh-TW" dirty="0" smtClean="0"/>
              <a:t>landmarks</a:t>
            </a:r>
          </a:p>
          <a:p>
            <a:pPr lvl="1"/>
            <a:r>
              <a:rPr lang="en-US" altLang="zh-TW" dirty="0" smtClean="0"/>
              <a:t>“</a:t>
            </a:r>
            <a:r>
              <a:rPr lang="en-US" altLang="zh-TW" dirty="0" err="1" smtClean="0">
                <a:solidFill>
                  <a:srgbClr val="0070C0"/>
                </a:solidFill>
              </a:rPr>
              <a:t>statueofliberty</a:t>
            </a:r>
            <a:r>
              <a:rPr lang="en-US" altLang="zh-TW" dirty="0" smtClean="0"/>
              <a:t>”,”</a:t>
            </a:r>
            <a:r>
              <a:rPr lang="en-US" altLang="zh-TW" dirty="0" err="1" smtClean="0">
                <a:solidFill>
                  <a:srgbClr val="0070C0"/>
                </a:solidFill>
              </a:rPr>
              <a:t>centralpark</a:t>
            </a:r>
            <a:r>
              <a:rPr lang="en-US" altLang="zh-TW" dirty="0"/>
              <a:t>”</a:t>
            </a:r>
            <a:br>
              <a:rPr lang="en-US" altLang="zh-TW" dirty="0"/>
            </a:br>
            <a:r>
              <a:rPr lang="en-US" altLang="zh-TW" dirty="0"/>
              <a:t>it is nearly impossible to take a photo that includes </a:t>
            </a:r>
            <a:r>
              <a:rPr lang="en-US" altLang="zh-TW" dirty="0" smtClean="0"/>
              <a:t>both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2346935" y="2827747"/>
            <a:ext cx="3337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0070C0"/>
                </a:solidFill>
              </a:rPr>
              <a:t>t</a:t>
            </a:r>
            <a:r>
              <a:rPr lang="en-US" altLang="zh-TW" baseline="-25000" dirty="0" smtClean="0">
                <a:solidFill>
                  <a:srgbClr val="0070C0"/>
                </a:solidFill>
              </a:rPr>
              <a:t>a</a:t>
            </a:r>
          </a:p>
          <a:p>
            <a:r>
              <a:rPr lang="en-US" altLang="zh-TW" dirty="0">
                <a:solidFill>
                  <a:srgbClr val="0070C0"/>
                </a:solidFill>
              </a:rPr>
              <a:t>t</a:t>
            </a:r>
            <a:r>
              <a:rPr lang="en-US" altLang="zh-TW" baseline="-25000" dirty="0" smtClean="0">
                <a:solidFill>
                  <a:srgbClr val="0070C0"/>
                </a:solidFill>
              </a:rPr>
              <a:t>b</a:t>
            </a:r>
            <a:endParaRPr lang="zh-TW" altLang="en-US" baseline="-25000" dirty="0">
              <a:solidFill>
                <a:srgbClr val="0070C0"/>
              </a:solidFill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3179114" y="2370547"/>
            <a:ext cx="57606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圓角矩形 5"/>
          <p:cNvSpPr/>
          <p:nvPr/>
        </p:nvSpPr>
        <p:spPr>
          <a:xfrm>
            <a:off x="3331514" y="2522947"/>
            <a:ext cx="57606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圓角矩形 6"/>
          <p:cNvSpPr/>
          <p:nvPr/>
        </p:nvSpPr>
        <p:spPr>
          <a:xfrm>
            <a:off x="3483914" y="2675347"/>
            <a:ext cx="57606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圓角矩形 7"/>
          <p:cNvSpPr/>
          <p:nvPr/>
        </p:nvSpPr>
        <p:spPr>
          <a:xfrm>
            <a:off x="3636314" y="2827747"/>
            <a:ext cx="57606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圓角矩形 8"/>
          <p:cNvSpPr/>
          <p:nvPr/>
        </p:nvSpPr>
        <p:spPr>
          <a:xfrm>
            <a:off x="3788714" y="2980147"/>
            <a:ext cx="57606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圓角矩形 9"/>
          <p:cNvSpPr/>
          <p:nvPr/>
        </p:nvSpPr>
        <p:spPr>
          <a:xfrm>
            <a:off x="3941114" y="3132547"/>
            <a:ext cx="57606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3139812" y="2292473"/>
            <a:ext cx="327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>
                <a:solidFill>
                  <a:schemeClr val="bg1"/>
                </a:solidFill>
              </a:rPr>
              <a:t>o</a:t>
            </a:r>
            <a:r>
              <a:rPr lang="en-US" altLang="zh-TW" sz="1200" baseline="-25000" dirty="0" smtClean="0">
                <a:solidFill>
                  <a:schemeClr val="bg1"/>
                </a:solidFill>
              </a:rPr>
              <a:t>1</a:t>
            </a:r>
            <a:endParaRPr lang="zh-TW" altLang="en-US" sz="1200" baseline="-25000" dirty="0">
              <a:solidFill>
                <a:schemeClr val="bg1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3305213" y="2444873"/>
            <a:ext cx="327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>
                <a:solidFill>
                  <a:schemeClr val="bg1"/>
                </a:solidFill>
              </a:rPr>
              <a:t>o</a:t>
            </a:r>
            <a:r>
              <a:rPr lang="en-US" altLang="zh-TW" sz="1200" baseline="-25000" dirty="0">
                <a:solidFill>
                  <a:schemeClr val="bg1"/>
                </a:solidFill>
              </a:rPr>
              <a:t>2</a:t>
            </a:r>
            <a:endParaRPr lang="zh-TW" altLang="en-US" sz="1200" baseline="-25000" dirty="0">
              <a:solidFill>
                <a:schemeClr val="bg1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3444612" y="2597273"/>
            <a:ext cx="327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>
                <a:solidFill>
                  <a:schemeClr val="bg1"/>
                </a:solidFill>
              </a:rPr>
              <a:t>o</a:t>
            </a:r>
            <a:r>
              <a:rPr lang="en-US" altLang="zh-TW" sz="1200" baseline="-25000" dirty="0">
                <a:solidFill>
                  <a:schemeClr val="bg1"/>
                </a:solidFill>
              </a:rPr>
              <a:t>3</a:t>
            </a:r>
            <a:endParaRPr lang="zh-TW" altLang="en-US" sz="1200" baseline="-25000" dirty="0">
              <a:solidFill>
                <a:schemeClr val="bg1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3597012" y="2749673"/>
            <a:ext cx="327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>
                <a:solidFill>
                  <a:schemeClr val="bg1"/>
                </a:solidFill>
              </a:rPr>
              <a:t>o</a:t>
            </a:r>
            <a:r>
              <a:rPr lang="en-US" altLang="zh-TW" sz="1200" baseline="-25000" dirty="0" smtClean="0">
                <a:solidFill>
                  <a:schemeClr val="bg1"/>
                </a:solidFill>
              </a:rPr>
              <a:t>4</a:t>
            </a:r>
            <a:endParaRPr lang="zh-TW" altLang="en-US" sz="1200" baseline="-25000" dirty="0">
              <a:solidFill>
                <a:schemeClr val="bg1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3749412" y="2902073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b="1" dirty="0" smtClean="0">
                <a:solidFill>
                  <a:schemeClr val="bg1"/>
                </a:solidFill>
              </a:rPr>
              <a:t>…</a:t>
            </a:r>
            <a:endParaRPr lang="zh-TW" altLang="en-US" sz="1200" b="1" baseline="-25000" dirty="0">
              <a:solidFill>
                <a:schemeClr val="bg1"/>
              </a:solidFill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3901812" y="3054473"/>
            <a:ext cx="327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>
                <a:solidFill>
                  <a:schemeClr val="bg1"/>
                </a:solidFill>
              </a:rPr>
              <a:t>o</a:t>
            </a:r>
            <a:r>
              <a:rPr lang="en-US" altLang="zh-TW" sz="1200" baseline="-25000" dirty="0">
                <a:solidFill>
                  <a:schemeClr val="bg1"/>
                </a:solidFill>
              </a:rPr>
              <a:t>n</a:t>
            </a:r>
            <a:endParaRPr lang="zh-TW" altLang="en-US" sz="1200" baseline="-25000" dirty="0">
              <a:solidFill>
                <a:schemeClr val="bg1"/>
              </a:solidFill>
            </a:endParaRPr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830A-2802-4E2A-AF5F-2C846964FC82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621" y="2448606"/>
            <a:ext cx="787852" cy="1183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s://encrypted-tbn0.google.com/images?q=tbn:ANd9GcRSml3lkzczSE6nIWEFeqBCALKhOrvXZipZN4gyHXen2bDgCG1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006" y="2437896"/>
            <a:ext cx="745791" cy="1197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2.google.com/images?q=tbn:ANd9GcSqQWD6JhZ7pc2LDBZm6hx1uopHexNjU6P-rLsBE1rIWciI-g9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883" y="2424047"/>
            <a:ext cx="744572" cy="120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961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Motivation</a:t>
            </a:r>
          </a:p>
          <a:p>
            <a:pPr lvl="1"/>
            <a:r>
              <a:rPr lang="en-US" altLang="zh-TW" dirty="0" smtClean="0"/>
              <a:t>How </a:t>
            </a:r>
            <a:r>
              <a:rPr lang="en-US" altLang="zh-TW" dirty="0"/>
              <a:t>to find </a:t>
            </a:r>
            <a:r>
              <a:rPr lang="en-US" altLang="zh-TW" dirty="0" smtClean="0"/>
              <a:t>connections between </a:t>
            </a:r>
            <a:r>
              <a:rPr lang="en-US" altLang="zh-TW" dirty="0"/>
              <a:t>tags by comparing their distributions over </a:t>
            </a:r>
            <a:r>
              <a:rPr lang="en-US" altLang="zh-TW" dirty="0" smtClean="0"/>
              <a:t>time and </a:t>
            </a:r>
            <a:r>
              <a:rPr lang="en-US" altLang="zh-TW" dirty="0"/>
              <a:t>space</a:t>
            </a:r>
            <a:endParaRPr lang="en-US" altLang="zh-TW" dirty="0" smtClean="0"/>
          </a:p>
          <a:p>
            <a:pPr marL="114300" indent="0">
              <a:buNone/>
            </a:pPr>
            <a:endParaRPr lang="en-US" altLang="zh-TW" dirty="0" smtClean="0"/>
          </a:p>
          <a:p>
            <a:pPr marL="114300" indent="0">
              <a:buNone/>
            </a:pPr>
            <a:endParaRPr lang="en-US" altLang="zh-TW" dirty="0"/>
          </a:p>
          <a:p>
            <a:r>
              <a:rPr lang="en-US" altLang="zh-TW" b="1" dirty="0" smtClean="0"/>
              <a:t>Goal</a:t>
            </a:r>
          </a:p>
          <a:p>
            <a:pPr lvl="1"/>
            <a:r>
              <a:rPr lang="en-US" altLang="zh-TW" dirty="0" smtClean="0"/>
              <a:t>To </a:t>
            </a:r>
            <a:r>
              <a:rPr lang="en-US" altLang="zh-TW" dirty="0"/>
              <a:t>cluster the </a:t>
            </a:r>
            <a:r>
              <a:rPr lang="en-US" altLang="zh-TW" dirty="0" smtClean="0"/>
              <a:t>tags based </a:t>
            </a:r>
            <a:r>
              <a:rPr lang="en-US" altLang="zh-TW" dirty="0"/>
              <a:t>on their geo-spatial and temporal </a:t>
            </a:r>
            <a:r>
              <a:rPr lang="en-US" altLang="zh-TW" dirty="0" smtClean="0"/>
              <a:t>properties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830A-2802-4E2A-AF5F-2C846964FC82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932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Introduction</a:t>
            </a:r>
          </a:p>
          <a:p>
            <a:endParaRPr lang="en-US" altLang="zh-TW" sz="2800" dirty="0" smtClean="0"/>
          </a:p>
          <a:p>
            <a:r>
              <a:rPr lang="en-US" altLang="zh-TW" sz="2800" dirty="0" smtClean="0"/>
              <a:t>Discovering Tag Relationships</a:t>
            </a:r>
          </a:p>
          <a:p>
            <a:endParaRPr lang="en-US" altLang="zh-TW" sz="2800" dirty="0" smtClean="0"/>
          </a:p>
          <a:p>
            <a:r>
              <a:rPr lang="en-US" altLang="zh-TW" sz="2800" dirty="0" smtClean="0"/>
              <a:t>Experiments and Visualizations</a:t>
            </a:r>
          </a:p>
          <a:p>
            <a:endParaRPr lang="en-US" altLang="zh-TW" sz="2800" dirty="0" smtClean="0"/>
          </a:p>
          <a:p>
            <a:r>
              <a:rPr lang="en-US" altLang="zh-TW" sz="2800" dirty="0" smtClean="0"/>
              <a:t>Conclusion</a:t>
            </a:r>
            <a:endParaRPr lang="zh-TW" altLang="en-US" sz="28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830A-2802-4E2A-AF5F-2C846964FC82}" type="slidenum">
              <a:rPr lang="zh-TW" altLang="en-US" smtClean="0"/>
              <a:pPr/>
              <a:t>5</a:t>
            </a:fld>
            <a:endParaRPr lang="zh-TW" altLang="en-US"/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3398429436"/>
              </p:ext>
            </p:extLst>
          </p:nvPr>
        </p:nvGraphicFramePr>
        <p:xfrm>
          <a:off x="5292080" y="1340768"/>
          <a:ext cx="4176464" cy="2911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477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Geo-spatial feature vectors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</a:t>
            </a:r>
            <a:r>
              <a:rPr lang="en-US" altLang="zh-TW" dirty="0" smtClean="0"/>
              <a:t>he </a:t>
            </a:r>
            <a:r>
              <a:rPr lang="en-US" altLang="zh-TW" dirty="0"/>
              <a:t>distribution of photographs over </a:t>
            </a:r>
            <a:r>
              <a:rPr lang="en-US" altLang="zh-TW" dirty="0" smtClean="0"/>
              <a:t>the world </a:t>
            </a:r>
            <a:r>
              <a:rPr lang="en-US" altLang="zh-TW" dirty="0"/>
              <a:t>is highly </a:t>
            </a:r>
            <a:r>
              <a:rPr lang="en-US" altLang="zh-TW" b="1" dirty="0" smtClean="0"/>
              <a:t>non-uniform </a:t>
            </a:r>
            <a:r>
              <a:rPr lang="en-US" altLang="zh-TW" dirty="0" smtClean="0"/>
              <a:t>by raw geo-tags</a:t>
            </a:r>
            <a:endParaRPr lang="en-US" altLang="zh-TW" b="1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Divide </a:t>
            </a:r>
            <a:r>
              <a:rPr lang="en-US" altLang="zh-TW" dirty="0"/>
              <a:t>the world into </a:t>
            </a:r>
            <a:r>
              <a:rPr lang="en-US" altLang="zh-TW" dirty="0">
                <a:solidFill>
                  <a:srgbClr val="FF0000"/>
                </a:solidFill>
              </a:rPr>
              <a:t>n</a:t>
            </a:r>
            <a:r>
              <a:rPr lang="en-US" altLang="zh-TW" dirty="0"/>
              <a:t> bins, each with </a:t>
            </a:r>
            <a:r>
              <a:rPr lang="en-US" altLang="zh-TW" dirty="0">
                <a:solidFill>
                  <a:srgbClr val="FF0000"/>
                </a:solidFill>
              </a:rPr>
              <a:t>s</a:t>
            </a:r>
            <a:r>
              <a:rPr lang="en-US" altLang="zh-TW" dirty="0"/>
              <a:t> </a:t>
            </a:r>
            <a:r>
              <a:rPr lang="en-US" altLang="zh-TW" dirty="0" smtClean="0"/>
              <a:t>degrees of </a:t>
            </a:r>
            <a:r>
              <a:rPr lang="en-US" altLang="zh-TW" dirty="0"/>
              <a:t>latitude by </a:t>
            </a:r>
            <a:r>
              <a:rPr lang="en-US" altLang="zh-TW" dirty="0">
                <a:solidFill>
                  <a:srgbClr val="FF0000"/>
                </a:solidFill>
              </a:rPr>
              <a:t>s</a:t>
            </a:r>
            <a:r>
              <a:rPr lang="en-US" altLang="zh-TW" dirty="0"/>
              <a:t> degrees of </a:t>
            </a:r>
            <a:r>
              <a:rPr lang="en-US" altLang="zh-TW" dirty="0" smtClean="0"/>
              <a:t>longitude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Use </a:t>
            </a:r>
            <a:r>
              <a:rPr lang="en-US" altLang="zh-TW" dirty="0"/>
              <a:t>s = 1 degree, which corresponds to grid </a:t>
            </a:r>
            <a:r>
              <a:rPr lang="en-US" altLang="zh-TW" dirty="0" smtClean="0"/>
              <a:t>cells of </a:t>
            </a:r>
            <a:r>
              <a:rPr lang="en-US" altLang="zh-TW" dirty="0"/>
              <a:t>roughly 100 km </a:t>
            </a:r>
            <a:r>
              <a:rPr lang="en-US" altLang="zh-TW" dirty="0" smtClean="0"/>
              <a:t>x </a:t>
            </a:r>
            <a:r>
              <a:rPr lang="en-US" altLang="zh-TW" dirty="0"/>
              <a:t>100 km at </a:t>
            </a:r>
            <a:r>
              <a:rPr lang="en-US" altLang="zh-TW" b="1" dirty="0"/>
              <a:t>the middle </a:t>
            </a:r>
            <a:r>
              <a:rPr lang="en-US" altLang="zh-TW" b="1" dirty="0" smtClean="0"/>
              <a:t>latitudes</a:t>
            </a:r>
          </a:p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830A-2802-4E2A-AF5F-2C846964FC82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7" name="Picture 4" descr="https://encrypted-tbn0.google.com/images?q=tbn:ANd9GcS3g6f0FT2KO94qE2df-rmyzT_K0NWdmZHkiTgodSwphkXJjSK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797152"/>
            <a:ext cx="1892018" cy="1969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975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Geo-spatial feature vectors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830A-2802-4E2A-AF5F-2C846964FC82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192" y="1792467"/>
            <a:ext cx="4248472" cy="289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AutoShape 2" descr="data:image/jpeg;base64,/9j/4AAQSkZJRgABAQAAAQABAAD/2wCEAAkGBhMQEBUUExQUFRUUFxUXFxgXFxgUFhYWFRcXFBkXFBYXHCYeFxojGhQUIC8gJCkpLC0sGB4xNTAqNSYrLSkBCQoKDgwOGg8PGiwlHyQvKiwsLTQvLSwvLy8sLCwsLCwpLCwsLCwsLCwsLCwsLC8vKiwsLCwsLCwsLCwsLCwsLP/AABEIAL4BCgMBIgACEQEDEQH/xAAbAAABBQEBAAAAAAAAAAAAAAAEAAEDBQYCB//EAD4QAAEDAgMFBAcIAgEEAwAAAAEAAhEDIQQSMQVBUWFxIjKBkQYTobHB0fAUFjNCUmJy4SPxghUkQ1MHssL/xAAaAQACAwEBAAAAAAAAAAAAAAADBAECBQAG/8QAMxEAAgIBAwMCAwcEAgMAAAAAAQIAAxEEEiETMVEFQSIykSNhcYGhsdEUweHwQvEVUoL/2gAMAwEAAhEDEQA/APTsDhWuptJA0RH2Fn6QgG4/1VJlpkdNMo4fuCIwu0c78sQe1eQQcsTFr3d7uKvVWpQEiYjMQxGZMMCz9IT/AGFn6QpQNbp/FX6SeJBY+ZB9hZ+kJfYWfpCn8UvFd008SNx8yD7Cz9IS+ws/SFP4peK7pp4nbj5kP2Fn6QmbgWR3Qp45pmi2q7pp4k7j5kP2Fn6Ql9hZ+kKeOa4q12s7zoXdNPEjcfMj+ws/SEvsLP0hc0to03Oyh8nhEeUhEwu6aeJ24+ZB9hZ+kJHAsjuhB19tZDDqb5H8TbjY6LobbpmRmI6tsqEVA4OJHU57wv7Cz9IXL8JTAkgADeYAXLsaKYBe8QdCGnTnE/BVuIpCs4EVGP4AnKR0bx0G5Q4VR8K5PiSXPmHgUToWu5Nhx8ghqmNoNMFpkftj3woXVBZpphutnQNN4n3yncxjhd+nMPi1iJkzAN5WS2uAyr14P1jHSZhlGB/SSvxDDGRjT/JzWx71K1oLZ9W2f5W84VTWpwWgNEgxIgOuJGaTrZSUnmDmzRucATy11hAtusHIYD/55+neVrdezA/WGNYTq1o6Nn/9JOp8Mp6AKOhRlvamHTYl2nSV0aAb3GTOugHW6zn1Nnbfz9BNOupdoYrx9+f7CdPwROhM8msj2hOMMRxPPK34Bc0C6o7LBEb82YdOzoVO7IHR6wAjUASfjCMlGtdd27jznEq1mlXgDn8/5kDoH5fNo+EJ2ubFy2T+w/PqpxVY2LVH9Wn2yAELUYSCWirJ0DnMDOF2g/BMrWyD7S8fgCP3MUZiT8Ck/kZNkI/IwzpfJ7yVyMTT09W4uFiGtzQeRMSosPs7/wBgp+AE+xFNDKfdAHQIf/k1UbVXJ8n/AABCVaO6w57CcDEU5g0yP5CEhVYdKYPCDPnay4qYvmoji+aGPULic4H0jw9LP/tJK9eGEig6RuI9xAPLgsFiNpVM7v8AGdTvPHotpWxfZNzosHXr9t3U+9M1a21vYfSSfTNv/Iz1PZ7QabeiKa0Dchtm/hN6IoL0VXyCYD/MYwSSH15JIkqYkkklMiJJJVe2tpergNcQ7W0ERzke5UdggyZBIAyYRiMZUbOWiTeAZbB52JMKuq4jEzfs72gNBk8CbwOZKBbtet/7D5D5IkbZqxugWnKI0m50SH9bW+cZghareYqW03AuDiaxNoEZAeE7x0ELv7TScAKjHNDZiJgTus6Tedy5o7cafxKbTzAE7jofnuXZdhXEElwtpLiB1ImN2/cu6rN8rjHgyQwI4M6fiaVAZqIY4u1JfJHKDePJEs9IaRbfMDoRBtPAjcmY/CsMQzSZIkeZmNygxO1KdNxAojM0wDAEiAZFuJRzZt53ASSSPcQl9d1MgNDqrSJguGcTyIkiOKFxOOAuKBLSASXyBJg6EEWKsdnVvWtzlgaTobEkdYkIXHbaaLNAJ0IfLTruaRfzRicjOZf75BhNsNeRT9W1od4tB1MtgWUFdoa6WmlcjuudTI6jNYWXDNtHOOxTaLaCCP8AkFPtQsJa8Mb22zJzQdTENIGbieiVawCosT2/KDzkd5PX2g+lTAcwGRYioXT4m887hD4PaLoLQQOdRxPKxA1+uKei572Nb6sObq3sEATec08DqpsVTpUQA8S535WlwA53NtNULqu2XBwo75GP7ScnvniRMwTYMvBm0es1mbdoFJuBbE6dXOIHCOxBXVDFh05W90T33f7KnoObUdOVwMb3mfACQsu3aV3uQB95b9BgRurY2B/E5oMy2DnHgTzvABai8HhNS8Al0SDfzGgPRDVazA4S0HLJBkmLx9CCpxtT9s8Ykn3Ae1M6QaaodRsZP44+pELYWcbR2H1hrWgCAIHJQYjB5jMkeUW9vtUtKs14lpB+t6kW4Qrrj2inaVJwNQWMlo4PMxzBudOO9SUqLhox/DtFvn3tFZJLNs9Koc5OYzXqrE7GA/Z38B5qGrQI1Y/qIPuOitEx+fwVD6Pp/bP1hx6lf5/SVAwjXiWuke7rwQ78JCsNqYHMM7Dle28jf1jVC0sSarZGosevXesTWaKzSHOcqZraL1HqtsfgwKvQ7J6LB129p3U+9egYoENPRef1yc7up96jTk8zSs9p6hs7aDfVCz7D9DvgERS2pTdvI/k0t94hVGF2hSFMSXExwR2HxTHd0G6YHrN1YwU4nl2p05bAs58Yh7cQ0mA5s8JE+SkJhVtXDOf3g1wHgfCEPi8AH0iBn7NwC4kT0Mpqv12s4DriBfTMM4/iWpxlMAnO22vaFkLU27RaYzTzAJHmstljULvIPr4pyz1EKcBczLN/3TSjbtP1mXdbtflvx4LnEsw9SoWGM5EyLebhvVDRYDMuRFGkGkSAUm/q3cMmZdXLdxLClgsOfzExIm7R5xBReM2e2qwAQCNNYHgChm7VYwQYHIX92iFxNZtQ9nskbwIPnZL0+qKoINWB90bZKgvwsCfECcwB0E33jSI6gEpVXRpB8B80Q7C1C4S+Y35j8ZRdTAh0FzJdABIdE8zAAVS2lfncB+Of7GLdFyOBKeriS4RuUT3k6kmBF+H0VaOwrW/+KdPzuJ+A0QBqkEhsjwAMcCG28EekVBCVcY9/9MA9bD5jCdmbXNEEEFzToJ0PLqrqjj2VxGQzEw5trRcG4Oqz1PFATmpsdcaiN0flRtLbDGjK2lAcQSM1psOHJalOorAwXBl63A4JhtXZmGpu7ZjNoC4geHLqq7EPl5a4nIycgaBAG426f6Q2PxYqukNDeMXJdffwupsPjS2nka0HMHZpzRraBMaaqt7VuhG7A8iSXXPEP2dtqDlcczdzzAgadrjfep9o7OFeHsc0nTXskA7iJvqqJmF8D0geEWU5wrxHajKLRI92/dKTX1Cnb07OR58yQSwII4ifsyq3MYLWjUyCI13ajw3IWC2bx7P6PgrWvtqQGiYygOkdqd9xYyOSBq5HNhs8tSUPVGtSEQEr+n5ShVcfCYmMqNM5Nf2zNijqGILBLmAXg5bQdYcNxjirHZFLLRAyOZfQk+Y4A8F1iMMWUstNocd0wInUjS4nknH9MosTHMZrLVjKmC0sRTqOkOLTG4wpyXiMriebrjfr/SAZsV7wS/KwzxOkbzJvMayg34n1byGvztGhn6BWZZodTpQGpc48f4h/6oY+0Uc+8uam1yzvsOX9Tb+yAj6VQOaHC4IkKhp4xlSM7iD1sOFjZH0sS4dwscJ1j35fkmtJ6pgbdTwfOJK09U5q5Hj3lil/fwQjdoiYc1w5xI8wimuBgjQj5LbruS0ZQgwJUqcGORNlT1cMxpyNkRG8TxkTc7uPzuUHtWo5tM5e9IAMTln8yDqqhZXycY5zjMlG2nMqsTUixjK4kAwZmByg3WIxGG7bup9619Q1XRmd6wN3QfaQPes1iHHO7qfevLW7Ff7E8Ta0WoscEN7dpssHhKb6TRlEx9QUZRwgbcNAQ2Be00hAEx1grv7Y5gkwRy/tZJVzxHE01TcgDML7VyLrk1XcFAzaYdpqp2Vp1VWQqeRGdnHIg1TDg3yNPW/vQ1TDMNsgHMSCjnvM8lG4TZFRyJX+lpYYKD6QJmzWz2TH8u0Pgo6+Admg5RwN4PJGikZU5HZLTEQddyu1rZznMz9V6XSVJQYlGcO6YIt7B5Katgg0Agz1t5Lt9KoYIDnN4jsyosQ4bmPB5mR7kbezDGZ5soqg8QrDYwREWR9EiLLNFxmdCp6WMeDqqWac9xLU63bwwl/UIiIQFaiJlc0WFxu9xnnZFnDlLgbD3jjHrDOJUYlm4XPJDNZcdVcOoRPNQChBlN13YmdZpzuzKuE7KhBsp8WyDKHiTAuStOnbbwRFduGxJhjTvupqQfUbLGOO6RJHgrTAejzQJqdo8B3R81bsphoAAgCwHALTr9MrHJja1t7mZmtQNBmv+UkExJytI0O4GfqFLs3FR2gwuyi8Aj4wSPPitC9gIggEHUG4Q9fBF0Br3MaPysgT47k8aMY2HAHsJcJg8TnCbTZVs0nNqWkGRffuUW0sTVaQKYb1O837N4HtlFV2ODYYQDa7pPnxKrNr400qgLctxB7IzWINyRppZXtbahJ/SWY4XJjY2hiajILaZB3CJ8JsqV2FcDlIgjcbeXFXNPar3x2mjjb+1PVxDKnZqgRuc2baabwfZZZVmpo1B2K+D9/aUaoOM5lbSwTCIqSw89/joj69HIwZgCBAzts6LXc3R26VPSwrHNmm/s6X7Qnxgg+K4xGzTlMgOFtDkdY6yZGnFAq0WpRvmBB7+4P9xGU2KnA58yTDYIO7Tn5xILYsLcQDB/pHxp9cEzGQAPkPdZPv8/gt2upKl2oMCUJJOTHUdaiHtg+yxB3EHcVIkikAjBlZRYhz2PLMsi5BzBpLYjQcyFhsS4Z3X/MfevTsfhmvYQeBg7weLTuK8vxNGpnd3D2je/Fee1HpxWwtUBgzV0mp2ghyZvndmiyKYfO6J3aCDqfoLvC9p2U0+ySRmGYAgA3ubT2Y8Ubs38JvRFLarrRkGVEz2ZlY4MCds0TLYtuIkeeoQeKqGn3xYzfUW+grhcV6DXiHCd/QjQpXUenVW8gYMOmsuQYDSspYkOm+kdYPELs2uLIHaOFfRcCD2Tw0mBYjS8ImjWDrEQ61uPNvJea1mifTnPt+01tJ6gtnw2cH95MMVyuk2sHWMj60XJocEhQ4+azsriaZVGXEIpsIGnSFw9ronKOpupKFUNsdVOzRBLMMxB9NgYzKttNkS5jieMWQdfDOMltM5RxAlaDKAIQW1NqUqMNqOIzTENc6bgflB/UESu12bCgkxC3Q7lwf2ErcI2o7u25wj/V1ALkHlB+arqvpZhqb30pfnY1zi0U3SQ2SYJABMNJifbZDt9PMNkDv8gBzAAsIPZLRoeOYR48Ew1OobnYfpBV6fpjBJzLkMP5oUNQDcuziRUphwkBwDhNjBAN/NDOchJuzzA2sF4kFds8ENg8T6uoHETE2EA6EWK7rVYQpWppbGrbdMayzD5E1uz8e2s2RIIsQTcIrL9SViqdVzZyuInWCRPkiKG1KrNHkjge0PbdekTWocZhl1A95rcv1JSj6kqnw/pI0xnaRzFx5aowbZo/rHt+SaWxG7GGDg9jC3N011G9UXpCHyDl7DdD3rnjOiusTmydgtBtBdMeMKtxu1GCkW5mveQQcukkRO9VvICHJxOsPw8mUDSfoBd9rn5IjDYdWAwWYc14uzU4MBVp3ccGCbN2q1jclRsiZBG49OqNqbSFZwY0HKT2ibSL2A5qKrsftWFuiIo7PyX3jRNP6wxq2L38xyrT3BsMOBCBiBSIa49mLONgORKMy38955Kp2lTNRhFvHiE2y9rtDAyoSHNESdDwvu03rU9J1xtr2WHkS9+FsIHaXEfUlLL9SUzHh2hB6XTrcgczisOyeh3lecYgdt38j716PW7p6FecYnvu/kfehvDVGeg7N/Cb0RQQuzfwm9EUF1PyCDf5jGH15JJD68kkSVMhxlFz2Q1xa7UEfHkhPsz3saQctVljmEh3U7xeZHFWKdDepXBDdjOHBzKihWN2uBD294HQzeRujVTNxEp8bg3F+dp3RYDNz17wsLFAYmqGNc557LASXAEEAfqbru3Lx+t9PNVhCjj2noNFrAyhLO/aH1wSEJ6xzeKzVTAVq1YVGOmi5rvzZS0Pa4A5XAEEFwJEbt8Xhf6I4n7OGMrkO9ZmnMYLC0NIDmgOMS7vTpzuNdNWowziaSv4GZtMNjgeqhdssYgOGKbTqDO71YDTamYgOJ/NIBkRoEDgcG9lJjXuzva1oc7e4gXPHXxQ52yMEwU2sqPDWPdmeXONjJ7UHMLkxrAsDEJbokt9iefp9DL2Ku3MtX+imHJccneaWmDFiSbR3e87SIkwoX+iOGim0059WSW5nOcbxIcSZc2wsbWERCAwPpu97HPdRbDSBDahJiHEntNANw0eOu5FYL0qNXEiiaYaD+aS78rjYgQe02FY1a1c5J4+//MQZAe0s3YLshoMBoAG+wEKvxWDLTO7z81fBqHrMGmoKRrtIaIX6RWGT3mYqC6iGNoQZqNEa8pIHDiQEXteg9jSWMDiTYF2Xfx5C6rcF6KtYXHOYeIiIi0AyDu5RotVGrIyxxMVNMAT1Ia19ItDg9kO7pzAA3cLTza7yKetgyFPV2CKmryCRBLbT+ILyST+IdSdFYYunAmP6QmtVSNhJhLNIm3IlARCYqwxGDnSJQtTCubqE/RqgPmMzjW6GaTB4/wBawk5YtN5Mb8wgR7Vm69HLUc2dCRbguqFNwmCRII4TyT0cKQbpzV66uyvaO8K5NijiHYWnpdW1ChGiBoNtoVIzaTRImIuZMAAakk6Ly9m5jxNnTbExullmCZ7ZVdiNpMDhvMxbiRIHVMMfP/lpNNuz3iJmAYOtj5FXp0F1vKj68Rt9UgyDO8VRIF4PhdV1PDXObTgLHfvRFc1DZzyAQIcGZmkfyaTy3KWnsMk9upI1gCNN08Fsaf0vUr3wJlXOrtlR9YA2s+jJpxB3d4b/ABlaZpkLO7RfTBhrRlbrl7JPGXcN30FaYPatJ5DGkzFhBGg00W7oTtBrZ9xHEAMA4hdbunoV5xie+7+R969Hrd09CvOMT33fyPvTzxiqeg7N/Cb0RQQuzfwm9EUF1PyCUf5jGH15JJD68kkSVMSSSSmREgNsMhofE5bETAIdAg+xHoPa1SKcDUkRxMGbeSX1OOk2fBkg47TKDa9TDud6xudlR2ZuTsik3tDt2MklkW3xa4XQ/wDkGm0VJoVJptc61wQHinAtmkk/pOmqtqezqQAz02OcWw4uAOsmL7rm3NR1Nk0HG9KnfXsiTeYnWJ3Lx5sosyXUk+c9/wBZ6amq01r2HEbY23RjKArNYWNJIAJvAAM3AjXgiM4zbr2PTgo/+ntpMii0BvAaTAHuA8lwymd9kDCEkpwJp1r8PMMa5p1Y3yF99+N0TTwlIEEU6YIvORoMzMzGs3VI2sWvFzwR7axnW0eSpbSw7GQ1QlsKqVVshA0axlGl0iyQKbSIpdXxAdoM7MKChTGW6OfZ0lCVqUd024IqnjEwbk+IvGNUN0Eny80JXoVqveAA4aea7LC28pVcY6ICMuQciJuwYYfOPAlcA6m6xAI6FWdDG03NGcw7eqZ1PNIkiQYO+YsqTG7FrZGtpvAy5iRZou5rhcCSZaTM8Oqf6KWfM2DFNO+3JyMeDLn0o259nY00g1znEi4JAAjpx3ldu2rVAJDWEimHNEuOZ8OJaABBuANf1XMQgqWEfSP2glzjla3KwBznEgAxJs0GTusNLkq1xGOLxBAPM6q/TUBVUZ8mNtYEQOQOZL6MbYqV6HrKzBTdJtBb2bQYcSd6H2nUp12uo+rc/wBbLXPbAFMfqdcHp9BNhdgUTQeKjiWmXQXOJknNczOu5VtL0VZSNR5PbeWuZlBDmnM18EzBgct6qiUmwkHByMAf7zGxYuQx7c9x9D37/wATr7ueppta57XQ5puLGKbWXvp2QYA0MblIMA1uIbVDgSRD4Ggytb2bzaDYyL8VJhfQKo4MLnhuUOABl0Nc8PgDdAka6qXA+g7sLUzU8tQvBa5xbBbJad5iLOvE6b1t16W4He5z+UVdickGamhtCnZrbbm9kxadC0RuS+0srZmNdoNRHHcPBCYf0bYIzOJ5Cw+as6GGbTENAGvjpqdStUbj3GIFSfeV9fYYIgOPIW98IH7v1GhrhDnTcTAA671o0youlqU5VcGQUBOZxV7hngvOMT33fyPvXo9bunoV5xie+7+R96I8ZqnoOzT/AIm9EUqplOoadP1cAfmvBIjQW58ReFPgqNUO7ZlsHfJB7MDS9g7xJXVfIINz8Rho3p0wGv1uShEkGOkmhKF0jiOh8YYy/wAveCp4XNWkHAjTmN3NB1FfVqZPIMvWwVgZVVXSTvIgFcQVSbSe6pWf2SPVOyPPcBkWczNTdIuLge9VND0brDFueX0wxzTGUAmXH8vYG4ntWPK5Xkl0YVcO2J6jTao2Erjke33exmuLiF0dFUbN2d9louBJOUA6zZlNoIkgbw7XcR4CYn0sDMjfVPl+aJLfygO0mZ7Q3eaGKN5+z5j24DvLVomeyeu5KvWyqqo+lDHHK2m8kNzaiI9YKZ1I4g3Vf96RVrCmKb2z6vUjSoAQYbJiD/pNLp2LcjiWFin3l5jsZWgGiRDWvc7fLhlDWfhuvc6X6KXZWLxjsWW1GgUIqQQJgtLoh2UGLsAnXWNYl2XhmMacgDczi50Wlx1J5q6w4skbLUQFdo/GCuTnIMnxBEKre/UI/FQqnEuvZIVAGea1r8ynx+23MqFhpVCA0uzADKQNYJKr8b6SBrJDalzlsBLScwkC8wWH2RKuX7IBJdEExNyJjTMAYPigTs+mLZW7jxuJAIneMzr8ytiroN7TIZ1UhmBkuy702HtOlrbkXMjfbVVm1NoVDicrQAKYdbNAcS0OhwDpJs4DsnS0myt6TiIA3aItuELrgDNxi9+aqXWt8sJFFnxEgE5z+szg9IH06bnvoXFoJOUnIXkSAZIEWtYrW0Nosdh6bzTDS9rTl/STqJjcZ8kVhMD6sZnEc/dfwssRtf0ypVKrgx1UerdLgGgmoGuylrZNpJF1CqusO1Fxg98zVFXTrwAAT+f8zR7V2yBTgNc64HZbJ13cBxKHxmz24hji6sxrmHOJdAzhpc2SHQW9k8RA0QeG9I6FJhNVtUue12UNgkNJcwnvQHdlx3kAaXbN1gvQikx1NznSKcQ3LknLmDQ+HGQM+ltAt/S+nV0/eYFeMO+Q3+/5jbO2NXZSvVfUc6ox+YVgRla4OIlzSJsdLGRK6wewsQ3FtrOqk0wXHIXud3qeSI7pII1taNJIV7gsIKVNrBENG4QLkkwNwkmymhau2VNveOmm/n8EoSi/n8FMFxHSTQlC6RxOa3dPQrzjEd938j716NWHZPQrzjEd938j70N4aqeg7N/Cb0RQQuzfwm9EUF1PyCDf5jGH15JJD68kkSVMSSSSmREnTJ106C47D5mzEkA+I3jxVRQw7Q+C8RMtBIDtDIg3/wBKXbeLxLKtP1TS6nLM0NkmS8ObmgxYN3a5bjfS7Vw+KfRD/VCpWpZi3KxoguzGGlzZv2ASOANiJdk6zQi/JQ4JmhpWFbBzLzHYQvDQ2plAdJsHZmjvUzmtBUFXZdMGW02dog6C5EX62HkgcIcUaI9cP8gLmuABGYT2HwWtiQdw+KtNmvc4kOJblFmxHjfVeYem2hSc8A4M0F9QItFZXj2/7gLtn0t1OmLR3W6Ddpogq5w1IgO9VTLiSBDWkxBJA/4tvyCvsSxpOip9pei9PEEOeXAtBDSN07/adIN9bBXpuB+ckTaz8OQOZJh9p4dpLfWslpDTcWcYgHhdw+gVYU/SDDtE+sEQbgOcLRN2gibi3NBYf0cbLjnMuILpkgkVPWzrYEgSN6nHomwtPrHueQDBI0nOTIm5/wAj7+9Vs/pifiY/7+UXtdsSDaXpBTe8NpVKRLXRVzOLSxs5ZFonMQLofC4sOcXMc14BIs4RI1uo9rejFIB5Bf8A5Cc9zckh08LEG3NB4HBiizICSASRMTfpzn3bkemip1+zJnkNfaCw8j9ZZYvF5jYRxgyFUbQZVJb6sxZ07h+WJi/6rBGFOFpV0rUuBM82HduPMpqGGxm6oYynvNBIPqg7c2TD7QTfSUZ6O1sc2mXV3lri6lla5tsrZLzmDtXkabg4A6Sj2PgyFFSoBgIbYFxcbk9pxkm5QGV2JUqPxxHKtWEU8Dd7cSxxG1XVBF4jpJjWN3RU/wB36dYuApAl3egQTp3iItYW0srnZeyjWkkwwW5notNQw7WCGgAD6vxWnotCKxmUBssO9jzKrCeimHbTptdTa71YcATmdAfOYdpxkXJg2m4AKuE6Za2MQxYnuYkkklMrEl/fwSS/v4KJIjpk6ZTInFbunoV5xiO+7+R969Hrd09CvOMT33fyPvQnhqp6Ds38JvRFBC7N/Cb0RQXU/IJR/mMYfXkkkPrySRJUxJJJKZESdMkunR1zwt9XXQTDRRJg+Kw83EaEHdM8Dx+aDxFYuhwYS6nuBNwbOjgQW6X3cVZvYHCCqo4E4eXtdLdTO6TqeI47991naqgctjhvm/n8RLhzwPHb7p1SrsqtLhblaUJTrGYU+NoQBXpyDAloEg3voLczyQlSoLPbcO15HevN36I6dsdwexnovTdZ1vs3+b94fTAkXhTVcdkaDBg25oWiZXVRjXNykxw5nVZpQbhmM6tX6ZNfeVm0tpCpoICpBiXeuIObIKdRwAYZcaYY9xa4wO6/iNDdWWGA9awOuMzQd839q1VXZtJ05mNObWRM90XG+zG+S9doNIgryJ46pt7F7OSeJhsRtGm2m14FUhxDYyNBBIzDMc8QeRJsZFloNk7HzgOqN7LmgtuQb3BcLEWKtf8AolDKG+qYA0yABAB7QNhxzukaGTKLp0w0ACwGm/3rUFKg9pdkr/4iVz/R6kRAkHjJMeB3Kux+wTTp5g6cvekRbiFo1HiaAqMLToRH9+GqlqlPtKFFPtKr0cxILCze0z4E/NXULGCnUZX9Q2RUe10HKSzK2DLt0GwvxhBbJ9BK9Km9tRzJdmymfWHtCe05wEXa0SAfLsqtbHGPENXX8AL8eJ6BCZUGD2HUZjDVtkgtADoAbDg0ZALxIibCXRuWgRgZDKB2MZJJJTKRJf38Ekv7+CiSI6ZOmUyJxW7p6FecYnvu/kfevR63dPQrzjE9938j70J4aqeg7N/Cb0RQQmzngU2yiRUB0XVfIJVx8Rjj68kkwOvyTz9QiSpESSU/UJT9QukYiSSn6hKfqF07EcJhonn6hM11v6XTsRLivRD2lrhIP+13P1CU/ULp2IFhMK6k7KCXMOnFvU+Q/wBKLHbPy5ntEh3faP8A7NHHkrKfqEx8UvZp0es1t2/b8JdGKMGXuJnBLQN448QVI0yVK6mIiIAJHS5tdQSAZleOKncRjnM9pTZ1Kwx7kTvBN/7kaSM0gCNWzM77laBZl1QZxUae0CCRMZhoQPBaOnVDgCJuvTemOOls9xPIaih6rGDDHPE6Tpp6+Sz+P21UzuawtABI3E2tN1oO4QZMVY7e80KHr49jDlJ7X6QC4+QQ+x6tRzM1QzPdgDQW3DkivszZJAIJIJIkExxOpHJTnIyJPeCM21RcdYPMER1OgRLKYNQvDptBEyARoRwsT5pquDpuF2Dyg+YVXV2XUovzUCbx2YJ04k2j23VSWXk9p3xCXOeNbaDlewE/Wq7BlCYSvUIioyDe408RPx8k4xlMRL76bxP/ABXC1cZz9eP3k4zCklyyqHCQZHEXXU/UImZ2Ikv7+CU/UJZr+e7oukgR0yU/UFKfqF0jE4rd09CvOMT33fyPvXo9c9k9DuXnGIPbdr3j70N4aoTc08J62g1sgA62kxG64g6XUmH2XkfnzXkkgCAZBGkmIzHzWdp+mYYMoYbW3bvFdffr9h9nzUVthAJD1ktmXm1Hw9nCbyCZu2I7Qv57rKyWHxPpdnc05YymdBO7QzI0RP36/YfZ80TeJXptma9JZD79fsPs+aX36/YfZ81G4Tum016SyH36/YfZ80vv1+w+z5rtwndNpr1Wsf8A9xB1vBvplFgJ4745c1Rffr9h9nzQrfS7/L6zLqIiAPMzfxXbxO6bTcpLIffr9h9nzS+/X7D7Pmu3Cd02mvCSyH36/YfZ80vv1+w+z5rtwndNpqa2GDuR4j48ULUw7mg2DgeHDnMqg+/X7D7Pmk706t3D7PmkdRo6L+WHPmMVWW1fLO8KxuZ0NEiCYiRc6jVvQomnWrUz2DIeTAdFibneqaj6TNDnOLJzGbANjpB/2pfvXT30p6wfKTZLHR2JbvrfiHvu69QV15B4IMt8RVxJ1IFj2WwDH1zVXToF2gm9/OLoPG+mZbENMEwJgkdDwULPSpoghjhBm0ajfcpG2zUK4F3OD7QD6BbQGqP4gz0LDUBTYGjRohSLBffQ5f8AyGOce4qLZn/yA/NlcC4XN4kRzm4WxRrktbaARB2adqyAZv6uhj4fG3mq3Zr6rwTnkTvE7hpoT9aqkd6c/sPsUOE9LxTBAaTJm8fC3sCcLAjEH02mzqsJFnQeIE+woQ7OM2cbm8wfKVnvv1+w+z5pffr9h9iFbVVaMOMywV15E0WE2U2k7M1zuYnsnmRCmZTeDdwIvaI3mL8rLL/fr9h9nzS+/X7D7PmrgKMASvTM1znQoMcf8bo/Sd8cN6zB9Obdw+z5qGl6bDLlyEAAtsYsLWIIjwV9wk9NpqdkmaQ13xmJJieaMWMw/pkGNytYYvw338euqk+/X7D7Pmu3iR02msrd09CvN8R33fyPvV2704kRkN+nzWdq44FxMG5JVGOe0KikT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2053" name="Picture 5" descr="http://www.tsis.com.tw/menu/images/worldmap/n_america_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3827641" cy="2734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4283968" y="2279968"/>
                <a:ext cx="4083169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en-US" altLang="zh-TW" dirty="0" smtClean="0"/>
                  <a:t>Ex : beach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altLang="zh-TW" dirty="0" smtClean="0"/>
                  <a:t>60N,80W</a:t>
                </a:r>
                <a:r>
                  <a:rPr lang="zh-TW" altLang="en-US" dirty="0" smtClean="0"/>
                  <a:t> → </a:t>
                </a:r>
                <a:r>
                  <a:rPr lang="en-US" altLang="zh-TW" dirty="0" smtClean="0"/>
                  <a:t>bins : 4800(index:1~n)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𝐺</m:t>
                        </m:r>
                      </m:sub>
                    </m:sSub>
                    <m:d>
                      <m:d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/>
                          </a:rPr>
                          <m:t>100,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𝑏𝑒𝑎𝑐h</m:t>
                        </m:r>
                      </m:e>
                    </m:d>
                  </m:oMath>
                </a14:m>
                <a:endParaRPr lang="en-US" altLang="zh-TW" b="0" dirty="0" smtClean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279968"/>
                <a:ext cx="4083169" cy="923330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1045" t="-3311" r="-597" b="-7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線單箭頭接點 9"/>
          <p:cNvCxnSpPr/>
          <p:nvPr/>
        </p:nvCxnSpPr>
        <p:spPr>
          <a:xfrm>
            <a:off x="307975" y="4149080"/>
            <a:ext cx="3111897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>
            <a:off x="307975" y="1792467"/>
            <a:ext cx="0" cy="2356613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向右箭號 12"/>
          <p:cNvSpPr/>
          <p:nvPr/>
        </p:nvSpPr>
        <p:spPr>
          <a:xfrm>
            <a:off x="4427984" y="3649265"/>
            <a:ext cx="504056" cy="333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409" y="4493592"/>
            <a:ext cx="4917118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5292079" y="3398332"/>
                <a:ext cx="2319775" cy="964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/>
                        </a:rPr>
                        <m:t>𝑣</m:t>
                      </m:r>
                      <m:sPre>
                        <m:sPrePr>
                          <m:ctrlPr>
                            <a:rPr lang="en-US" altLang="zh-TW" b="0" i="1" smtClean="0">
                              <a:latin typeface="Cambria Math"/>
                            </a:rPr>
                          </m:ctrlPr>
                        </m:sPrePr>
                        <m:sub>
                          <m:r>
                            <a:rPr lang="en-US" altLang="zh-TW" b="0" i="1" smtClean="0">
                              <a:latin typeface="Cambria Math"/>
                            </a:rPr>
                            <m:t>𝑖</m:t>
                          </m:r>
                        </m:sub>
                        <m:sup>
                          <m:r>
                            <a:rPr lang="en-US" altLang="zh-TW" b="0" i="1" smtClean="0">
                              <a:latin typeface="Cambria Math"/>
                            </a:rPr>
                            <m:t>𝐺</m:t>
                          </m:r>
                        </m:sup>
                        <m:e>
                          <m:d>
                            <m:dPr>
                              <m:ctrlPr>
                                <a:rPr lang="en-US" altLang="zh-TW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zh-TW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zh-TW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altLang="zh-TW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zh-TW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/>
                                    </a:rPr>
                                    <m:t>𝐺</m:t>
                                  </m:r>
                                </m:sub>
                              </m:sSub>
                              <m:r>
                                <a:rPr lang="en-US" altLang="zh-TW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altLang="zh-TW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altLang="zh-TW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altLang="zh-TW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altLang="zh-TW" b="0" i="1" smtClean="0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altLang="zh-TW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nary>
                                    <m:naryPr>
                                      <m:chr m:val="∑"/>
                                      <m:limLoc m:val="subSup"/>
                                      <m:ctrlPr>
                                        <a:rPr lang="en-US" altLang="zh-TW" b="0" i="1" smtClean="0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5"/>
                                        </m:rPr>
                                        <a:rPr lang="en-US" altLang="zh-TW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  <m:r>
                                        <a:rPr lang="en-US" altLang="zh-TW" b="0" i="1" smtClean="0">
                                          <a:latin typeface="Cambria Math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en-US" altLang="zh-TW" b="0" i="1" smtClean="0">
                                          <a:latin typeface="Cambria Math"/>
                                        </a:rPr>
                                        <m:t>𝑛</m:t>
                                      </m:r>
                                    </m:sup>
                                    <m:e>
                                      <m:r>
                                        <a:rPr lang="en-US" altLang="zh-TW" b="0" i="1" smtClean="0">
                                          <a:latin typeface="Cambria Math"/>
                                        </a:rPr>
                                        <m:t>𝑈</m:t>
                                      </m:r>
                                      <m:sPre>
                                        <m:sPrePr>
                                          <m:ctrlP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</m:ctrlPr>
                                        </m:sPrePr>
                                        <m:sub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𝐺</m:t>
                                          </m:r>
                                        </m:sub>
                                        <m:sup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  <m:e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(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e>
                                      </m:sPre>
                                    </m:e>
                                  </m:nary>
                                </m:e>
                              </m:rad>
                            </m:den>
                          </m:f>
                        </m:e>
                      </m:sPre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79" y="3398332"/>
                <a:ext cx="2319775" cy="964495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r="-183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字方塊 2"/>
          <p:cNvSpPr txBox="1"/>
          <p:nvPr/>
        </p:nvSpPr>
        <p:spPr>
          <a:xfrm>
            <a:off x="5038398" y="1353761"/>
            <a:ext cx="1465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(user,tag,time,geo)</a:t>
            </a:r>
            <a:endParaRPr lang="zh-TW" altLang="en-US" sz="1200" dirty="0"/>
          </a:p>
        </p:txBody>
      </p:sp>
      <p:cxnSp>
        <p:nvCxnSpPr>
          <p:cNvPr id="9" name="直線單箭頭接點 8"/>
          <p:cNvCxnSpPr>
            <a:endCxn id="3" idx="2"/>
          </p:cNvCxnSpPr>
          <p:nvPr/>
        </p:nvCxnSpPr>
        <p:spPr>
          <a:xfrm flipV="1">
            <a:off x="5770906" y="1630760"/>
            <a:ext cx="0" cy="1617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0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Temporal </a:t>
            </a:r>
            <a:r>
              <a:rPr lang="en-US" altLang="zh-TW" dirty="0"/>
              <a:t>feature vectors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Tags also have different temporal </a:t>
            </a:r>
            <a:r>
              <a:rPr lang="en-US" altLang="zh-TW" dirty="0" smtClean="0"/>
              <a:t>distributions</a:t>
            </a:r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EX : “beach”, ”restaurant”</a:t>
            </a:r>
          </a:p>
          <a:p>
            <a:pPr lvl="1"/>
            <a:r>
              <a:rPr lang="en-US" altLang="zh-TW" dirty="0"/>
              <a:t>26-dimensional 2-week vectors</a:t>
            </a:r>
          </a:p>
          <a:p>
            <a:pPr lvl="1"/>
            <a:r>
              <a:rPr lang="en-US" altLang="zh-TW" dirty="0"/>
              <a:t>7-dimensional day-of-week vectors</a:t>
            </a:r>
          </a:p>
          <a:p>
            <a:pPr lvl="1"/>
            <a:r>
              <a:rPr lang="en-US" altLang="zh-TW" dirty="0"/>
              <a:t>24-dimensional hour-of-day vectors</a:t>
            </a:r>
          </a:p>
          <a:p>
            <a:pPr lvl="1"/>
            <a:r>
              <a:rPr lang="en-US" altLang="zh-TW" dirty="0"/>
              <a:t>Index : 1~m</a:t>
            </a:r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830A-2802-4E2A-AF5F-2C846964FC82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816" y="2428843"/>
            <a:ext cx="5688632" cy="272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向右箭號 7"/>
          <p:cNvSpPr/>
          <p:nvPr/>
        </p:nvSpPr>
        <p:spPr>
          <a:xfrm>
            <a:off x="1388164" y="3247520"/>
            <a:ext cx="504056" cy="333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2483024" y="2975376"/>
                <a:ext cx="2319775" cy="964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/>
                        </a:rPr>
                        <m:t>𝑣</m:t>
                      </m:r>
                      <m:sPre>
                        <m:sPrePr>
                          <m:ctrlPr>
                            <a:rPr lang="en-US" altLang="zh-TW" b="0" i="1" smtClean="0">
                              <a:latin typeface="Cambria Math"/>
                            </a:rPr>
                          </m:ctrlPr>
                        </m:sPrePr>
                        <m:sub>
                          <m:r>
                            <a:rPr lang="en-US" altLang="zh-TW" b="0" i="1" smtClean="0">
                              <a:latin typeface="Cambria Math"/>
                            </a:rPr>
                            <m:t>𝑖</m:t>
                          </m:r>
                        </m:sub>
                        <m:sup>
                          <m:r>
                            <a:rPr lang="en-US" altLang="zh-TW" b="0" i="1" smtClean="0">
                              <a:latin typeface="Cambria Math"/>
                            </a:rPr>
                            <m:t>𝑇</m:t>
                          </m:r>
                        </m:sup>
                        <m:e>
                          <m:d>
                            <m:dPr>
                              <m:ctrlPr>
                                <a:rPr lang="en-US" altLang="zh-TW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zh-TW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zh-TW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altLang="zh-TW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zh-TW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/>
                                    </a:rPr>
                                    <m:t>𝑇</m:t>
                                  </m:r>
                                </m:sub>
                              </m:sSub>
                              <m:r>
                                <a:rPr lang="en-US" altLang="zh-TW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altLang="zh-TW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altLang="zh-TW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altLang="zh-TW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altLang="zh-TW" b="0" i="1" smtClean="0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altLang="zh-TW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nary>
                                    <m:naryPr>
                                      <m:chr m:val="∑"/>
                                      <m:limLoc m:val="subSup"/>
                                      <m:ctrlPr>
                                        <a:rPr lang="en-US" altLang="zh-TW" b="0" i="1" smtClean="0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5"/>
                                        </m:rPr>
                                        <a:rPr lang="en-US" altLang="zh-TW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  <m:r>
                                        <a:rPr lang="en-US" altLang="zh-TW" b="0" i="1" smtClean="0">
                                          <a:latin typeface="Cambria Math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en-US" altLang="zh-TW" b="0" i="1" smtClean="0">
                                          <a:latin typeface="Cambria Math"/>
                                        </a:rPr>
                                        <m:t>𝑚</m:t>
                                      </m:r>
                                    </m:sup>
                                    <m:e>
                                      <m:r>
                                        <a:rPr lang="en-US" altLang="zh-TW" b="0" i="1" smtClean="0">
                                          <a:latin typeface="Cambria Math"/>
                                        </a:rPr>
                                        <m:t>𝑈</m:t>
                                      </m:r>
                                      <m:sPre>
                                        <m:sPrePr>
                                          <m:ctrlP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</m:ctrlPr>
                                        </m:sPrePr>
                                        <m:sub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𝑇</m:t>
                                          </m:r>
                                        </m:sub>
                                        <m:sup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  <m:e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(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e>
                                      </m:sPre>
                                    </m:e>
                                  </m:nary>
                                </m:e>
                              </m:rad>
                            </m:den>
                          </m:f>
                        </m:e>
                      </m:sPre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024" y="2975376"/>
                <a:ext cx="2319775" cy="964495"/>
              </a:xfrm>
              <a:prstGeom prst="rect">
                <a:avLst/>
              </a:prstGeom>
              <a:blipFill rotWithShape="1">
                <a:blip r:embed="rId4"/>
                <a:stretch>
                  <a:fillRect r="-10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599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Temporal feature vectors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830A-2802-4E2A-AF5F-2C846964FC82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048" y="1844824"/>
            <a:ext cx="5904656" cy="1585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918" y="3933056"/>
            <a:ext cx="6124915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056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相鄰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相鄰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15278</TotalTime>
  <Words>1186</Words>
  <Application>Microsoft Office PowerPoint</Application>
  <PresentationFormat>如螢幕大小 (4:3)</PresentationFormat>
  <Paragraphs>236</Paragraphs>
  <Slides>24</Slides>
  <Notes>6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相鄰</vt:lpstr>
      <vt:lpstr>Beyond Co-occurrence: Discovering and Visualizing Tag Relationships from Geo-spatial and Temporal Similarities</vt:lpstr>
      <vt:lpstr>Outline</vt:lpstr>
      <vt:lpstr>Introduction</vt:lpstr>
      <vt:lpstr>Introduction</vt:lpstr>
      <vt:lpstr>Outline</vt:lpstr>
      <vt:lpstr>Geo-spatial feature vectors</vt:lpstr>
      <vt:lpstr>Geo-spatial feature vectors</vt:lpstr>
      <vt:lpstr>Temporal feature vectors</vt:lpstr>
      <vt:lpstr>Temporal feature vectors</vt:lpstr>
      <vt:lpstr>Geo-temporal (motion) features</vt:lpstr>
      <vt:lpstr>Co-occurrence features</vt:lpstr>
      <vt:lpstr>Outline</vt:lpstr>
      <vt:lpstr>Dataset</vt:lpstr>
      <vt:lpstr>Tag relationships</vt:lpstr>
      <vt:lpstr>Clustering tags</vt:lpstr>
      <vt:lpstr>Clustering tags</vt:lpstr>
      <vt:lpstr>Geo-spatial clusters</vt:lpstr>
      <vt:lpstr>Temporal clusters</vt:lpstr>
      <vt:lpstr>Evaluation</vt:lpstr>
      <vt:lpstr>Evaluation results</vt:lpstr>
      <vt:lpstr>Geo and temporally relevant cluster retrieval</vt:lpstr>
      <vt:lpstr>Outline</vt:lpstr>
      <vt:lpstr>Conclusion</vt:lpstr>
      <vt:lpstr>Future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Co-occurrence: Discovering and Visualizing Tag Relationships from Geo-spatial and Temporal Similarities</dc:title>
  <dc:creator>Benson Chiu</dc:creator>
  <cp:lastModifiedBy>SkyUN.Org</cp:lastModifiedBy>
  <cp:revision>65</cp:revision>
  <dcterms:created xsi:type="dcterms:W3CDTF">2012-07-18T04:07:06Z</dcterms:created>
  <dcterms:modified xsi:type="dcterms:W3CDTF">2012-08-06T02:57:46Z</dcterms:modified>
</cp:coreProperties>
</file>